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7"/>
  </p:notesMasterIdLst>
  <p:sldIdLst>
    <p:sldId id="280" r:id="rId5"/>
    <p:sldId id="282" r:id="rId6"/>
    <p:sldId id="281" r:id="rId7"/>
    <p:sldId id="283" r:id="rId8"/>
    <p:sldId id="260" r:id="rId9"/>
    <p:sldId id="284" r:id="rId10"/>
    <p:sldId id="290" r:id="rId11"/>
    <p:sldId id="292" r:id="rId12"/>
    <p:sldId id="308" r:id="rId13"/>
    <p:sldId id="285" r:id="rId14"/>
    <p:sldId id="262" r:id="rId15"/>
    <p:sldId id="293" r:id="rId16"/>
    <p:sldId id="263" r:id="rId17"/>
    <p:sldId id="294" r:id="rId18"/>
    <p:sldId id="264" r:id="rId19"/>
    <p:sldId id="258" r:id="rId20"/>
    <p:sldId id="279" r:id="rId21"/>
    <p:sldId id="295" r:id="rId22"/>
    <p:sldId id="301" r:id="rId23"/>
    <p:sldId id="296" r:id="rId24"/>
    <p:sldId id="297" r:id="rId25"/>
    <p:sldId id="299" r:id="rId26"/>
    <p:sldId id="298" r:id="rId27"/>
    <p:sldId id="267" r:id="rId28"/>
    <p:sldId id="268" r:id="rId29"/>
    <p:sldId id="269" r:id="rId30"/>
    <p:sldId id="270" r:id="rId31"/>
    <p:sldId id="286" r:id="rId32"/>
    <p:sldId id="272" r:id="rId33"/>
    <p:sldId id="302" r:id="rId34"/>
    <p:sldId id="303" r:id="rId35"/>
    <p:sldId id="304" r:id="rId36"/>
    <p:sldId id="306" r:id="rId37"/>
    <p:sldId id="287" r:id="rId38"/>
    <p:sldId id="274" r:id="rId39"/>
    <p:sldId id="288" r:id="rId40"/>
    <p:sldId id="275" r:id="rId41"/>
    <p:sldId id="309" r:id="rId42"/>
    <p:sldId id="310" r:id="rId43"/>
    <p:sldId id="276" r:id="rId44"/>
    <p:sldId id="277" r:id="rId45"/>
    <p:sldId id="307"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9AB1"/>
    <a:srgbClr val="6D839A"/>
    <a:srgbClr val="6D6D70"/>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6" autoAdjust="0"/>
    <p:restoredTop sz="94960" autoAdjust="0"/>
  </p:normalViewPr>
  <p:slideViewPr>
    <p:cSldViewPr snapToGrid="0" snapToObjects="1" showGuides="1">
      <p:cViewPr varScale="1">
        <p:scale>
          <a:sx n="71" d="100"/>
          <a:sy n="71" d="100"/>
        </p:scale>
        <p:origin x="682" y="62"/>
      </p:cViewPr>
      <p:guideLst/>
    </p:cSldViewPr>
  </p:slideViewPr>
  <p:outlineViewPr>
    <p:cViewPr>
      <p:scale>
        <a:sx n="33" d="100"/>
        <a:sy n="33" d="100"/>
      </p:scale>
      <p:origin x="0" y="-1738"/>
    </p:cViewPr>
  </p:outlineViewPr>
  <p:notesTextViewPr>
    <p:cViewPr>
      <p:scale>
        <a:sx n="1" d="1"/>
        <a:sy n="1" d="1"/>
      </p:scale>
      <p:origin x="0" y="0"/>
    </p:cViewPr>
  </p:notesTextViewPr>
  <p:sorterViewPr>
    <p:cViewPr>
      <p:scale>
        <a:sx n="100" d="100"/>
        <a:sy n="100" d="100"/>
      </p:scale>
      <p:origin x="0" y="-206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Hord" userId="7478402321db30a2" providerId="LiveId" clId="{224CC9B6-A6C2-46C7-BBB9-C6A60C5C4540}"/>
    <pc:docChg chg="undo custSel modSld modMainMaster">
      <pc:chgData name="Steve Hord" userId="7478402321db30a2" providerId="LiveId" clId="{224CC9B6-A6C2-46C7-BBB9-C6A60C5C4540}" dt="2020-10-28T23:59:22.999" v="689" actId="478"/>
      <pc:docMkLst>
        <pc:docMk/>
      </pc:docMkLst>
      <pc:sldChg chg="addSp delSp modSp">
        <pc:chgData name="Steve Hord" userId="7478402321db30a2" providerId="LiveId" clId="{224CC9B6-A6C2-46C7-BBB9-C6A60C5C4540}" dt="2020-10-28T23:43:19.879" v="682" actId="478"/>
        <pc:sldMkLst>
          <pc:docMk/>
          <pc:sldMk cId="3237914124" sldId="256"/>
        </pc:sldMkLst>
        <pc:spChg chg="mod">
          <ac:chgData name="Steve Hord" userId="7478402321db30a2" providerId="LiveId" clId="{224CC9B6-A6C2-46C7-BBB9-C6A60C5C4540}" dt="2020-10-28T23:29:05.317" v="644" actId="207"/>
          <ac:spMkLst>
            <pc:docMk/>
            <pc:sldMk cId="3237914124" sldId="256"/>
            <ac:spMk id="2" creationId="{2FE973FE-1F8B-4DED-8DC0-71E987678976}"/>
          </ac:spMkLst>
        </pc:spChg>
        <pc:spChg chg="mod">
          <ac:chgData name="Steve Hord" userId="7478402321db30a2" providerId="LiveId" clId="{224CC9B6-A6C2-46C7-BBB9-C6A60C5C4540}" dt="2020-10-28T22:55:51.283" v="411" actId="12"/>
          <ac:spMkLst>
            <pc:docMk/>
            <pc:sldMk cId="3237914124" sldId="256"/>
            <ac:spMk id="3" creationId="{93383873-F31C-4E31-B4BA-B40D502705CE}"/>
          </ac:spMkLst>
        </pc:spChg>
        <pc:inkChg chg="add del mod">
          <ac:chgData name="Steve Hord" userId="7478402321db30a2" providerId="LiveId" clId="{224CC9B6-A6C2-46C7-BBB9-C6A60C5C4540}" dt="2020-10-28T23:41:36.480" v="681" actId="478"/>
          <ac:inkMkLst>
            <pc:docMk/>
            <pc:sldMk cId="3237914124" sldId="256"/>
            <ac:inkMk id="5" creationId="{664FDE5C-4EDC-4B86-A556-0977F0866D22}"/>
          </ac:inkMkLst>
        </pc:inkChg>
        <pc:inkChg chg="add">
          <ac:chgData name="Steve Hord" userId="7478402321db30a2" providerId="LiveId" clId="{224CC9B6-A6C2-46C7-BBB9-C6A60C5C4540}" dt="2020-10-28T23:00:28.782" v="413" actId="9405"/>
          <ac:inkMkLst>
            <pc:docMk/>
            <pc:sldMk cId="3237914124" sldId="256"/>
            <ac:inkMk id="6" creationId="{BB9E41AB-16C2-481D-B8C5-779DDB04601D}"/>
          </ac:inkMkLst>
        </pc:inkChg>
        <pc:inkChg chg="add">
          <ac:chgData name="Steve Hord" userId="7478402321db30a2" providerId="LiveId" clId="{224CC9B6-A6C2-46C7-BBB9-C6A60C5C4540}" dt="2020-10-28T23:00:30.591" v="414" actId="9405"/>
          <ac:inkMkLst>
            <pc:docMk/>
            <pc:sldMk cId="3237914124" sldId="256"/>
            <ac:inkMk id="7" creationId="{90DC8B94-332B-48F1-BD44-5D8DC140F977}"/>
          </ac:inkMkLst>
        </pc:inkChg>
        <pc:inkChg chg="add">
          <ac:chgData name="Steve Hord" userId="7478402321db30a2" providerId="LiveId" clId="{224CC9B6-A6C2-46C7-BBB9-C6A60C5C4540}" dt="2020-10-28T23:00:30.929" v="415" actId="9405"/>
          <ac:inkMkLst>
            <pc:docMk/>
            <pc:sldMk cId="3237914124" sldId="256"/>
            <ac:inkMk id="8" creationId="{E975E1FA-D9DC-4E9B-96CB-AF4B208FDD0D}"/>
          </ac:inkMkLst>
        </pc:inkChg>
        <pc:inkChg chg="add">
          <ac:chgData name="Steve Hord" userId="7478402321db30a2" providerId="LiveId" clId="{224CC9B6-A6C2-46C7-BBB9-C6A60C5C4540}" dt="2020-10-28T23:00:31.555" v="416" actId="9405"/>
          <ac:inkMkLst>
            <pc:docMk/>
            <pc:sldMk cId="3237914124" sldId="256"/>
            <ac:inkMk id="9" creationId="{454E5C77-5960-45F2-A8F4-437BBCEB11F6}"/>
          </ac:inkMkLst>
        </pc:inkChg>
        <pc:inkChg chg="add">
          <ac:chgData name="Steve Hord" userId="7478402321db30a2" providerId="LiveId" clId="{224CC9B6-A6C2-46C7-BBB9-C6A60C5C4540}" dt="2020-10-28T23:00:31.882" v="417" actId="9405"/>
          <ac:inkMkLst>
            <pc:docMk/>
            <pc:sldMk cId="3237914124" sldId="256"/>
            <ac:inkMk id="10" creationId="{0599CA86-0AA4-43B0-9BD8-C408990EDF1F}"/>
          </ac:inkMkLst>
        </pc:inkChg>
        <pc:inkChg chg="add del">
          <ac:chgData name="Steve Hord" userId="7478402321db30a2" providerId="LiveId" clId="{224CC9B6-A6C2-46C7-BBB9-C6A60C5C4540}" dt="2020-10-28T23:43:19.879" v="682" actId="478"/>
          <ac:inkMkLst>
            <pc:docMk/>
            <pc:sldMk cId="3237914124" sldId="256"/>
            <ac:inkMk id="11" creationId="{69CEBC84-7EBD-4396-A681-9076CEF8553B}"/>
          </ac:inkMkLst>
        </pc:inkChg>
        <pc:inkChg chg="add del">
          <ac:chgData name="Steve Hord" userId="7478402321db30a2" providerId="LiveId" clId="{224CC9B6-A6C2-46C7-BBB9-C6A60C5C4540}" dt="2020-10-28T23:41:22.775" v="648" actId="478"/>
          <ac:inkMkLst>
            <pc:docMk/>
            <pc:sldMk cId="3237914124" sldId="256"/>
            <ac:inkMk id="12" creationId="{C32B7472-AF96-4D1D-8416-1DB931AEE779}"/>
          </ac:inkMkLst>
        </pc:inkChg>
        <pc:inkChg chg="add">
          <ac:chgData name="Steve Hord" userId="7478402321db30a2" providerId="LiveId" clId="{224CC9B6-A6C2-46C7-BBB9-C6A60C5C4540}" dt="2020-10-28T23:00:57.241" v="420" actId="9405"/>
          <ac:inkMkLst>
            <pc:docMk/>
            <pc:sldMk cId="3237914124" sldId="256"/>
            <ac:inkMk id="13" creationId="{F01B0B0D-23C0-406D-81B1-53560BEA6080}"/>
          </ac:inkMkLst>
        </pc:inkChg>
        <pc:inkChg chg="add">
          <ac:chgData name="Steve Hord" userId="7478402321db30a2" providerId="LiveId" clId="{224CC9B6-A6C2-46C7-BBB9-C6A60C5C4540}" dt="2020-10-28T23:02:33.154" v="429" actId="9405"/>
          <ac:inkMkLst>
            <pc:docMk/>
            <pc:sldMk cId="3237914124" sldId="256"/>
            <ac:inkMk id="14" creationId="{0E36B71F-8617-4B05-A565-CA68910B66AF}"/>
          </ac:inkMkLst>
        </pc:inkChg>
        <pc:inkChg chg="add">
          <ac:chgData name="Steve Hord" userId="7478402321db30a2" providerId="LiveId" clId="{224CC9B6-A6C2-46C7-BBB9-C6A60C5C4540}" dt="2020-10-28T23:02:34.042" v="430" actId="9405"/>
          <ac:inkMkLst>
            <pc:docMk/>
            <pc:sldMk cId="3237914124" sldId="256"/>
            <ac:inkMk id="15" creationId="{C3E9255F-D54C-4938-861C-0719B95285A6}"/>
          </ac:inkMkLst>
        </pc:inkChg>
        <pc:inkChg chg="add">
          <ac:chgData name="Steve Hord" userId="7478402321db30a2" providerId="LiveId" clId="{224CC9B6-A6C2-46C7-BBB9-C6A60C5C4540}" dt="2020-10-28T23:02:34.713" v="431" actId="9405"/>
          <ac:inkMkLst>
            <pc:docMk/>
            <pc:sldMk cId="3237914124" sldId="256"/>
            <ac:inkMk id="16" creationId="{63A7B024-B577-4CAE-BEB0-A6669B501358}"/>
          </ac:inkMkLst>
        </pc:inkChg>
        <pc:inkChg chg="add">
          <ac:chgData name="Steve Hord" userId="7478402321db30a2" providerId="LiveId" clId="{224CC9B6-A6C2-46C7-BBB9-C6A60C5C4540}" dt="2020-10-28T23:02:36.608" v="432" actId="9405"/>
          <ac:inkMkLst>
            <pc:docMk/>
            <pc:sldMk cId="3237914124" sldId="256"/>
            <ac:inkMk id="17" creationId="{E0A5D064-5764-4BC6-889A-E61EBBCB274B}"/>
          </ac:inkMkLst>
        </pc:inkChg>
        <pc:inkChg chg="add">
          <ac:chgData name="Steve Hord" userId="7478402321db30a2" providerId="LiveId" clId="{224CC9B6-A6C2-46C7-BBB9-C6A60C5C4540}" dt="2020-10-28T23:02:37.363" v="433" actId="9405"/>
          <ac:inkMkLst>
            <pc:docMk/>
            <pc:sldMk cId="3237914124" sldId="256"/>
            <ac:inkMk id="18" creationId="{2CB02C25-2F1E-43D4-A77C-3F295035E347}"/>
          </ac:inkMkLst>
        </pc:inkChg>
        <pc:inkChg chg="add">
          <ac:chgData name="Steve Hord" userId="7478402321db30a2" providerId="LiveId" clId="{224CC9B6-A6C2-46C7-BBB9-C6A60C5C4540}" dt="2020-10-28T23:02:38.904" v="434" actId="9405"/>
          <ac:inkMkLst>
            <pc:docMk/>
            <pc:sldMk cId="3237914124" sldId="256"/>
            <ac:inkMk id="19" creationId="{4BA54EC1-BC0A-44CE-B6F6-610C5C43FEAF}"/>
          </ac:inkMkLst>
        </pc:inkChg>
        <pc:inkChg chg="add">
          <ac:chgData name="Steve Hord" userId="7478402321db30a2" providerId="LiveId" clId="{224CC9B6-A6C2-46C7-BBB9-C6A60C5C4540}" dt="2020-10-28T23:02:39.435" v="435" actId="9405"/>
          <ac:inkMkLst>
            <pc:docMk/>
            <pc:sldMk cId="3237914124" sldId="256"/>
            <ac:inkMk id="20" creationId="{A047CCDF-AC55-4CA2-8CC2-5DEAB5DBDA79}"/>
          </ac:inkMkLst>
        </pc:inkChg>
        <pc:inkChg chg="add">
          <ac:chgData name="Steve Hord" userId="7478402321db30a2" providerId="LiveId" clId="{224CC9B6-A6C2-46C7-BBB9-C6A60C5C4540}" dt="2020-10-28T23:02:40.498" v="436" actId="9405"/>
          <ac:inkMkLst>
            <pc:docMk/>
            <pc:sldMk cId="3237914124" sldId="256"/>
            <ac:inkMk id="21" creationId="{5C113320-A213-4066-90BD-CDA6F321CA37}"/>
          </ac:inkMkLst>
        </pc:inkChg>
        <pc:inkChg chg="add">
          <ac:chgData name="Steve Hord" userId="7478402321db30a2" providerId="LiveId" clId="{224CC9B6-A6C2-46C7-BBB9-C6A60C5C4540}" dt="2020-10-28T23:03:11.427" v="447" actId="9405"/>
          <ac:inkMkLst>
            <pc:docMk/>
            <pc:sldMk cId="3237914124" sldId="256"/>
            <ac:inkMk id="22" creationId="{E393B7F9-52EB-4DF0-9F3C-D38FF4077920}"/>
          </ac:inkMkLst>
        </pc:inkChg>
        <pc:inkChg chg="add">
          <ac:chgData name="Steve Hord" userId="7478402321db30a2" providerId="LiveId" clId="{224CC9B6-A6C2-46C7-BBB9-C6A60C5C4540}" dt="2020-10-28T23:03:33.458" v="448" actId="9405"/>
          <ac:inkMkLst>
            <pc:docMk/>
            <pc:sldMk cId="3237914124" sldId="256"/>
            <ac:inkMk id="23" creationId="{34B2D232-CEF5-419B-B1A5-8DBEA2B7E54F}"/>
          </ac:inkMkLst>
        </pc:inkChg>
        <pc:inkChg chg="add">
          <ac:chgData name="Steve Hord" userId="7478402321db30a2" providerId="LiveId" clId="{224CC9B6-A6C2-46C7-BBB9-C6A60C5C4540}" dt="2020-10-28T23:03:36.957" v="449" actId="9405"/>
          <ac:inkMkLst>
            <pc:docMk/>
            <pc:sldMk cId="3237914124" sldId="256"/>
            <ac:inkMk id="24" creationId="{362E2CCD-E783-4EB0-A449-D3A45EEDACA1}"/>
          </ac:inkMkLst>
        </pc:inkChg>
        <pc:inkChg chg="add">
          <ac:chgData name="Steve Hord" userId="7478402321db30a2" providerId="LiveId" clId="{224CC9B6-A6C2-46C7-BBB9-C6A60C5C4540}" dt="2020-10-28T23:03:37.444" v="450" actId="9405"/>
          <ac:inkMkLst>
            <pc:docMk/>
            <pc:sldMk cId="3237914124" sldId="256"/>
            <ac:inkMk id="25" creationId="{3A6B9D4B-B599-4E13-8CD4-9AE1EA05DD38}"/>
          </ac:inkMkLst>
        </pc:inkChg>
        <pc:inkChg chg="add">
          <ac:chgData name="Steve Hord" userId="7478402321db30a2" providerId="LiveId" clId="{224CC9B6-A6C2-46C7-BBB9-C6A60C5C4540}" dt="2020-10-28T23:03:38.508" v="451" actId="9405"/>
          <ac:inkMkLst>
            <pc:docMk/>
            <pc:sldMk cId="3237914124" sldId="256"/>
            <ac:inkMk id="26" creationId="{915EBC98-2995-4202-8847-0A06CF184801}"/>
          </ac:inkMkLst>
        </pc:inkChg>
        <pc:inkChg chg="add">
          <ac:chgData name="Steve Hord" userId="7478402321db30a2" providerId="LiveId" clId="{224CC9B6-A6C2-46C7-BBB9-C6A60C5C4540}" dt="2020-10-28T23:03:56.859" v="452" actId="9405"/>
          <ac:inkMkLst>
            <pc:docMk/>
            <pc:sldMk cId="3237914124" sldId="256"/>
            <ac:inkMk id="27" creationId="{45DA6E77-6091-41F4-942A-0F309A3D2009}"/>
          </ac:inkMkLst>
        </pc:inkChg>
        <pc:inkChg chg="add">
          <ac:chgData name="Steve Hord" userId="7478402321db30a2" providerId="LiveId" clId="{224CC9B6-A6C2-46C7-BBB9-C6A60C5C4540}" dt="2020-10-28T23:04:38.529" v="453" actId="9405"/>
          <ac:inkMkLst>
            <pc:docMk/>
            <pc:sldMk cId="3237914124" sldId="256"/>
            <ac:inkMk id="28" creationId="{E3F3AD06-2FD6-4505-B7DB-A8FB3DED0B43}"/>
          </ac:inkMkLst>
        </pc:inkChg>
        <pc:inkChg chg="add del">
          <ac:chgData name="Steve Hord" userId="7478402321db30a2" providerId="LiveId" clId="{224CC9B6-A6C2-46C7-BBB9-C6A60C5C4540}" dt="2020-10-28T23:36:33.351" v="646" actId="9405"/>
          <ac:inkMkLst>
            <pc:docMk/>
            <pc:sldMk cId="3237914124" sldId="256"/>
            <ac:inkMk id="29" creationId="{FC14F4E6-E521-4EC4-BDD3-F661908AFB0D}"/>
          </ac:inkMkLst>
        </pc:inkChg>
        <pc:inkChg chg="add">
          <ac:chgData name="Steve Hord" userId="7478402321db30a2" providerId="LiveId" clId="{224CC9B6-A6C2-46C7-BBB9-C6A60C5C4540}" dt="2020-10-28T23:37:51.257" v="647" actId="9405"/>
          <ac:inkMkLst>
            <pc:docMk/>
            <pc:sldMk cId="3237914124" sldId="256"/>
            <ac:inkMk id="30" creationId="{C9248AF4-5127-48C9-B6A2-758110871291}"/>
          </ac:inkMkLst>
        </pc:inkChg>
      </pc:sldChg>
      <pc:sldChg chg="addSp delSp modSp">
        <pc:chgData name="Steve Hord" userId="7478402321db30a2" providerId="LiveId" clId="{224CC9B6-A6C2-46C7-BBB9-C6A60C5C4540}" dt="2020-10-28T23:59:03.309" v="686" actId="478"/>
        <pc:sldMkLst>
          <pc:docMk/>
          <pc:sldMk cId="1339210688" sldId="257"/>
        </pc:sldMkLst>
        <pc:picChg chg="add mod ord">
          <ac:chgData name="Steve Hord" userId="7478402321db30a2" providerId="LiveId" clId="{224CC9B6-A6C2-46C7-BBB9-C6A60C5C4540}" dt="2020-10-28T23:16:49.707" v="633" actId="167"/>
          <ac:picMkLst>
            <pc:docMk/>
            <pc:sldMk cId="1339210688" sldId="257"/>
            <ac:picMk id="4" creationId="{9B37F9FA-3571-49C2-8811-B1159FCC0D6D}"/>
          </ac:picMkLst>
        </pc:picChg>
        <pc:picChg chg="del">
          <ac:chgData name="Steve Hord" userId="7478402321db30a2" providerId="LiveId" clId="{224CC9B6-A6C2-46C7-BBB9-C6A60C5C4540}" dt="2020-10-28T22:24:02.319" v="161"/>
          <ac:picMkLst>
            <pc:docMk/>
            <pc:sldMk cId="1339210688" sldId="257"/>
            <ac:picMk id="4" creationId="{BB8BCD0B-C663-48F9-B72B-E6B77C5BD02D}"/>
          </ac:picMkLst>
        </pc:picChg>
        <pc:picChg chg="add del mod">
          <ac:chgData name="Steve Hord" userId="7478402321db30a2" providerId="LiveId" clId="{224CC9B6-A6C2-46C7-BBB9-C6A60C5C4540}" dt="2020-10-28T23:59:02.119" v="685" actId="478"/>
          <ac:picMkLst>
            <pc:docMk/>
            <pc:sldMk cId="1339210688" sldId="257"/>
            <ac:picMk id="5" creationId="{853CF8EF-ED2E-46AE-A3CC-35FDB58937EB}"/>
          </ac:picMkLst>
        </pc:picChg>
        <pc:picChg chg="add del mod">
          <ac:chgData name="Steve Hord" userId="7478402321db30a2" providerId="LiveId" clId="{224CC9B6-A6C2-46C7-BBB9-C6A60C5C4540}" dt="2020-10-28T23:59:00.284" v="684" actId="478"/>
          <ac:picMkLst>
            <pc:docMk/>
            <pc:sldMk cId="1339210688" sldId="257"/>
            <ac:picMk id="6" creationId="{793A0DB6-57CF-4702-9240-EE06BC65B891}"/>
          </ac:picMkLst>
        </pc:picChg>
        <pc:picChg chg="add del mod">
          <ac:chgData name="Steve Hord" userId="7478402321db30a2" providerId="LiveId" clId="{224CC9B6-A6C2-46C7-BBB9-C6A60C5C4540}" dt="2020-10-28T23:58:58.690" v="683" actId="478"/>
          <ac:picMkLst>
            <pc:docMk/>
            <pc:sldMk cId="1339210688" sldId="257"/>
            <ac:picMk id="7" creationId="{6560B30D-242C-4EF2-A222-42DA8EFAC487}"/>
          </ac:picMkLst>
        </pc:picChg>
        <pc:picChg chg="add del mod">
          <ac:chgData name="Steve Hord" userId="7478402321db30a2" providerId="LiveId" clId="{224CC9B6-A6C2-46C7-BBB9-C6A60C5C4540}" dt="2020-10-28T23:59:03.309" v="686" actId="478"/>
          <ac:picMkLst>
            <pc:docMk/>
            <pc:sldMk cId="1339210688" sldId="257"/>
            <ac:picMk id="8" creationId="{B73E49F2-94B3-4B75-90EE-6AD198FC93E5}"/>
          </ac:picMkLst>
        </pc:picChg>
        <pc:inkChg chg="add">
          <ac:chgData name="Steve Hord" userId="7478402321db30a2" providerId="LiveId" clId="{224CC9B6-A6C2-46C7-BBB9-C6A60C5C4540}" dt="2020-10-28T23:02:44.360" v="437" actId="9405"/>
          <ac:inkMkLst>
            <pc:docMk/>
            <pc:sldMk cId="1339210688" sldId="257"/>
            <ac:inkMk id="9" creationId="{1A185CBD-ED91-4F24-BEB9-8E33AD8AC3B1}"/>
          </ac:inkMkLst>
        </pc:inkChg>
        <pc:inkChg chg="add">
          <ac:chgData name="Steve Hord" userId="7478402321db30a2" providerId="LiveId" clId="{224CC9B6-A6C2-46C7-BBB9-C6A60C5C4540}" dt="2020-10-28T23:02:45.199" v="438" actId="9405"/>
          <ac:inkMkLst>
            <pc:docMk/>
            <pc:sldMk cId="1339210688" sldId="257"/>
            <ac:inkMk id="10" creationId="{032BD37A-4777-4658-98DC-561C88BBD6B5}"/>
          </ac:inkMkLst>
        </pc:inkChg>
        <pc:inkChg chg="add">
          <ac:chgData name="Steve Hord" userId="7478402321db30a2" providerId="LiveId" clId="{224CC9B6-A6C2-46C7-BBB9-C6A60C5C4540}" dt="2020-10-28T23:02:45.764" v="439" actId="9405"/>
          <ac:inkMkLst>
            <pc:docMk/>
            <pc:sldMk cId="1339210688" sldId="257"/>
            <ac:inkMk id="11" creationId="{8D6F0DE4-0F5C-4DBC-980B-FA84561A37BD}"/>
          </ac:inkMkLst>
        </pc:inkChg>
        <pc:inkChg chg="add">
          <ac:chgData name="Steve Hord" userId="7478402321db30a2" providerId="LiveId" clId="{224CC9B6-A6C2-46C7-BBB9-C6A60C5C4540}" dt="2020-10-28T23:02:46.202" v="440" actId="9405"/>
          <ac:inkMkLst>
            <pc:docMk/>
            <pc:sldMk cId="1339210688" sldId="257"/>
            <ac:inkMk id="12" creationId="{24F830F4-CC15-48E6-AB15-04ED683CA04A}"/>
          </ac:inkMkLst>
        </pc:inkChg>
        <pc:inkChg chg="add">
          <ac:chgData name="Steve Hord" userId="7478402321db30a2" providerId="LiveId" clId="{224CC9B6-A6C2-46C7-BBB9-C6A60C5C4540}" dt="2020-10-28T23:02:53.893" v="441" actId="9405"/>
          <ac:inkMkLst>
            <pc:docMk/>
            <pc:sldMk cId="1339210688" sldId="257"/>
            <ac:inkMk id="13" creationId="{18EA1C91-5384-4260-8EC9-8379C643441C}"/>
          </ac:inkMkLst>
        </pc:inkChg>
        <pc:inkChg chg="add">
          <ac:chgData name="Steve Hord" userId="7478402321db30a2" providerId="LiveId" clId="{224CC9B6-A6C2-46C7-BBB9-C6A60C5C4540}" dt="2020-10-28T23:03:01.423" v="442" actId="9405"/>
          <ac:inkMkLst>
            <pc:docMk/>
            <pc:sldMk cId="1339210688" sldId="257"/>
            <ac:inkMk id="14" creationId="{97E9F6ED-ACEE-438F-A76C-C66263E59B33}"/>
          </ac:inkMkLst>
        </pc:inkChg>
        <pc:inkChg chg="add">
          <ac:chgData name="Steve Hord" userId="7478402321db30a2" providerId="LiveId" clId="{224CC9B6-A6C2-46C7-BBB9-C6A60C5C4540}" dt="2020-10-28T23:03:01.879" v="443" actId="9405"/>
          <ac:inkMkLst>
            <pc:docMk/>
            <pc:sldMk cId="1339210688" sldId="257"/>
            <ac:inkMk id="15" creationId="{EA56CB11-8AE3-4EA0-B556-BBB572803B07}"/>
          </ac:inkMkLst>
        </pc:inkChg>
        <pc:inkChg chg="add">
          <ac:chgData name="Steve Hord" userId="7478402321db30a2" providerId="LiveId" clId="{224CC9B6-A6C2-46C7-BBB9-C6A60C5C4540}" dt="2020-10-28T23:03:02.265" v="444" actId="9405"/>
          <ac:inkMkLst>
            <pc:docMk/>
            <pc:sldMk cId="1339210688" sldId="257"/>
            <ac:inkMk id="16" creationId="{78E27AEC-BDF9-49A4-A10A-6F5F64F01EEA}"/>
          </ac:inkMkLst>
        </pc:inkChg>
        <pc:inkChg chg="add">
          <ac:chgData name="Steve Hord" userId="7478402321db30a2" providerId="LiveId" clId="{224CC9B6-A6C2-46C7-BBB9-C6A60C5C4540}" dt="2020-10-28T23:03:02.610" v="445" actId="9405"/>
          <ac:inkMkLst>
            <pc:docMk/>
            <pc:sldMk cId="1339210688" sldId="257"/>
            <ac:inkMk id="17" creationId="{00D1CCCF-5EBB-4FB3-A293-78C28946220A}"/>
          </ac:inkMkLst>
        </pc:inkChg>
        <pc:inkChg chg="add">
          <ac:chgData name="Steve Hord" userId="7478402321db30a2" providerId="LiveId" clId="{224CC9B6-A6C2-46C7-BBB9-C6A60C5C4540}" dt="2020-10-28T23:03:03.924" v="446" actId="9405"/>
          <ac:inkMkLst>
            <pc:docMk/>
            <pc:sldMk cId="1339210688" sldId="257"/>
            <ac:inkMk id="18" creationId="{0EC3AB97-946C-4D62-AEB0-E11D486AFBF0}"/>
          </ac:inkMkLst>
        </pc:inkChg>
      </pc:sldChg>
      <pc:sldChg chg="modSp">
        <pc:chgData name="Steve Hord" userId="7478402321db30a2" providerId="LiveId" clId="{224CC9B6-A6C2-46C7-BBB9-C6A60C5C4540}" dt="2020-10-28T23:18:22.378" v="642" actId="27636"/>
        <pc:sldMkLst>
          <pc:docMk/>
          <pc:sldMk cId="3083623366" sldId="260"/>
        </pc:sldMkLst>
        <pc:spChg chg="mod">
          <ac:chgData name="Steve Hord" userId="7478402321db30a2" providerId="LiveId" clId="{224CC9B6-A6C2-46C7-BBB9-C6A60C5C4540}" dt="2020-10-28T23:18:22.378" v="642" actId="27636"/>
          <ac:spMkLst>
            <pc:docMk/>
            <pc:sldMk cId="3083623366" sldId="260"/>
            <ac:spMk id="3" creationId="{902FD5C4-FE5F-46D2-ABC9-49FA4BB8442F}"/>
          </ac:spMkLst>
        </pc:spChg>
      </pc:sldChg>
      <pc:sldChg chg="addSp delSp modSp">
        <pc:chgData name="Steve Hord" userId="7478402321db30a2" providerId="LiveId" clId="{224CC9B6-A6C2-46C7-BBB9-C6A60C5C4540}" dt="2020-10-28T23:59:09.194" v="687" actId="478"/>
        <pc:sldMkLst>
          <pc:docMk/>
          <pc:sldMk cId="710623681" sldId="261"/>
        </pc:sldMkLst>
        <pc:picChg chg="mod">
          <ac:chgData name="Steve Hord" userId="7478402321db30a2" providerId="LiveId" clId="{224CC9B6-A6C2-46C7-BBB9-C6A60C5C4540}" dt="2020-10-28T22:36:36.345" v="382" actId="14100"/>
          <ac:picMkLst>
            <pc:docMk/>
            <pc:sldMk cId="710623681" sldId="261"/>
            <ac:picMk id="4" creationId="{EE158731-59BB-48A2-A901-D7C35E91BA10}"/>
          </ac:picMkLst>
        </pc:picChg>
        <pc:picChg chg="add del mod">
          <ac:chgData name="Steve Hord" userId="7478402321db30a2" providerId="LiveId" clId="{224CC9B6-A6C2-46C7-BBB9-C6A60C5C4540}" dt="2020-10-28T23:59:09.194" v="687" actId="478"/>
          <ac:picMkLst>
            <pc:docMk/>
            <pc:sldMk cId="710623681" sldId="261"/>
            <ac:picMk id="6" creationId="{38A44285-5189-4D0A-8701-C2B5E42B5518}"/>
          </ac:picMkLst>
        </pc:picChg>
      </pc:sldChg>
      <pc:sldChg chg="modSp">
        <pc:chgData name="Steve Hord" userId="7478402321db30a2" providerId="LiveId" clId="{224CC9B6-A6C2-46C7-BBB9-C6A60C5C4540}" dt="2020-10-28T23:21:26.804" v="643" actId="20577"/>
        <pc:sldMkLst>
          <pc:docMk/>
          <pc:sldMk cId="452859177" sldId="262"/>
        </pc:sldMkLst>
        <pc:spChg chg="mod">
          <ac:chgData name="Steve Hord" userId="7478402321db30a2" providerId="LiveId" clId="{224CC9B6-A6C2-46C7-BBB9-C6A60C5C4540}" dt="2020-10-28T23:21:26.804" v="643" actId="20577"/>
          <ac:spMkLst>
            <pc:docMk/>
            <pc:sldMk cId="452859177" sldId="262"/>
            <ac:spMk id="3" creationId="{902FD5C4-FE5F-46D2-ABC9-49FA4BB8442F}"/>
          </ac:spMkLst>
        </pc:spChg>
      </pc:sldChg>
      <pc:sldChg chg="addSp delSp modSp">
        <pc:chgData name="Steve Hord" userId="7478402321db30a2" providerId="LiveId" clId="{224CC9B6-A6C2-46C7-BBB9-C6A60C5C4540}" dt="2020-10-28T23:59:22.999" v="689" actId="478"/>
        <pc:sldMkLst>
          <pc:docMk/>
          <pc:sldMk cId="2161130591" sldId="272"/>
        </pc:sldMkLst>
        <pc:picChg chg="del mod">
          <ac:chgData name="Steve Hord" userId="7478402321db30a2" providerId="LiveId" clId="{224CC9B6-A6C2-46C7-BBB9-C6A60C5C4540}" dt="2020-10-28T23:10:18.699" v="471" actId="478"/>
          <ac:picMkLst>
            <pc:docMk/>
            <pc:sldMk cId="2161130591" sldId="272"/>
            <ac:picMk id="4" creationId="{C1FCEFC0-D7CE-430F-A1AC-AC17331EFD14}"/>
          </ac:picMkLst>
        </pc:picChg>
        <pc:picChg chg="del">
          <ac:chgData name="Steve Hord" userId="7478402321db30a2" providerId="LiveId" clId="{224CC9B6-A6C2-46C7-BBB9-C6A60C5C4540}" dt="2020-10-28T23:59:21.027" v="688" actId="478"/>
          <ac:picMkLst>
            <pc:docMk/>
            <pc:sldMk cId="2161130591" sldId="272"/>
            <ac:picMk id="6" creationId="{998DDB99-D494-444C-96D1-7AB5393DD65C}"/>
          </ac:picMkLst>
        </pc:picChg>
        <pc:picChg chg="add del mod">
          <ac:chgData name="Steve Hord" userId="7478402321db30a2" providerId="LiveId" clId="{224CC9B6-A6C2-46C7-BBB9-C6A60C5C4540}" dt="2020-10-28T23:59:22.999" v="689" actId="478"/>
          <ac:picMkLst>
            <pc:docMk/>
            <pc:sldMk cId="2161130591" sldId="272"/>
            <ac:picMk id="7" creationId="{EF1CDD4D-CAA0-4B1F-A12B-650B712F4B73}"/>
          </ac:picMkLst>
        </pc:picChg>
      </pc:sldChg>
      <pc:sldMasterChg chg="modSldLayout">
        <pc:chgData name="Steve Hord" userId="7478402321db30a2" providerId="LiveId" clId="{224CC9B6-A6C2-46C7-BBB9-C6A60C5C4540}" dt="2020-10-28T23:01:58.349" v="428" actId="9405"/>
        <pc:sldMasterMkLst>
          <pc:docMk/>
          <pc:sldMasterMk cId="1270442930" sldId="2147483660"/>
        </pc:sldMasterMkLst>
        <pc:sldLayoutChg chg="addSp">
          <pc:chgData name="Steve Hord" userId="7478402321db30a2" providerId="LiveId" clId="{224CC9B6-A6C2-46C7-BBB9-C6A60C5C4540}" dt="2020-10-28T23:01:58.349" v="428" actId="9405"/>
          <pc:sldLayoutMkLst>
            <pc:docMk/>
            <pc:sldMasterMk cId="1270442930" sldId="2147483660"/>
            <pc:sldLayoutMk cId="2871343567" sldId="2147483664"/>
          </pc:sldLayoutMkLst>
          <pc:inkChg chg="add">
            <ac:chgData name="Steve Hord" userId="7478402321db30a2" providerId="LiveId" clId="{224CC9B6-A6C2-46C7-BBB9-C6A60C5C4540}" dt="2020-10-28T23:01:52.131" v="421" actId="9405"/>
            <ac:inkMkLst>
              <pc:docMk/>
              <pc:sldMasterMk cId="1270442930" sldId="2147483660"/>
              <pc:sldLayoutMk cId="2871343567" sldId="2147483664"/>
              <ac:inkMk id="5" creationId="{7F3045DE-3AB7-4E3E-A391-4F9107A8F8C9}"/>
            </ac:inkMkLst>
          </pc:inkChg>
          <pc:inkChg chg="add">
            <ac:chgData name="Steve Hord" userId="7478402321db30a2" providerId="LiveId" clId="{224CC9B6-A6C2-46C7-BBB9-C6A60C5C4540}" dt="2020-10-28T23:01:52.487" v="422" actId="9405"/>
            <ac:inkMkLst>
              <pc:docMk/>
              <pc:sldMasterMk cId="1270442930" sldId="2147483660"/>
              <pc:sldLayoutMk cId="2871343567" sldId="2147483664"/>
              <ac:inkMk id="6" creationId="{B64BE9BD-96C6-496B-8F87-BF8B5FE6878E}"/>
            </ac:inkMkLst>
          </pc:inkChg>
          <pc:inkChg chg="add">
            <ac:chgData name="Steve Hord" userId="7478402321db30a2" providerId="LiveId" clId="{224CC9B6-A6C2-46C7-BBB9-C6A60C5C4540}" dt="2020-10-28T23:01:55.176" v="423" actId="9405"/>
            <ac:inkMkLst>
              <pc:docMk/>
              <pc:sldMasterMk cId="1270442930" sldId="2147483660"/>
              <pc:sldLayoutMk cId="2871343567" sldId="2147483664"/>
              <ac:inkMk id="7" creationId="{5547CB02-1206-4981-BA1F-98056CC7D0F6}"/>
            </ac:inkMkLst>
          </pc:inkChg>
          <pc:inkChg chg="add">
            <ac:chgData name="Steve Hord" userId="7478402321db30a2" providerId="LiveId" clId="{224CC9B6-A6C2-46C7-BBB9-C6A60C5C4540}" dt="2020-10-28T23:01:55.519" v="424" actId="9405"/>
            <ac:inkMkLst>
              <pc:docMk/>
              <pc:sldMasterMk cId="1270442930" sldId="2147483660"/>
              <pc:sldLayoutMk cId="2871343567" sldId="2147483664"/>
              <ac:inkMk id="9" creationId="{00AC9549-295A-481F-BAC1-D217607B1470}"/>
            </ac:inkMkLst>
          </pc:inkChg>
          <pc:inkChg chg="add">
            <ac:chgData name="Steve Hord" userId="7478402321db30a2" providerId="LiveId" clId="{224CC9B6-A6C2-46C7-BBB9-C6A60C5C4540}" dt="2020-10-28T23:01:55.860" v="425" actId="9405"/>
            <ac:inkMkLst>
              <pc:docMk/>
              <pc:sldMasterMk cId="1270442930" sldId="2147483660"/>
              <pc:sldLayoutMk cId="2871343567" sldId="2147483664"/>
              <ac:inkMk id="10" creationId="{582B34FC-FED6-4B35-B336-2C001BF70FEA}"/>
            </ac:inkMkLst>
          </pc:inkChg>
          <pc:inkChg chg="add">
            <ac:chgData name="Steve Hord" userId="7478402321db30a2" providerId="LiveId" clId="{224CC9B6-A6C2-46C7-BBB9-C6A60C5C4540}" dt="2020-10-28T23:01:56.207" v="426" actId="9405"/>
            <ac:inkMkLst>
              <pc:docMk/>
              <pc:sldMasterMk cId="1270442930" sldId="2147483660"/>
              <pc:sldLayoutMk cId="2871343567" sldId="2147483664"/>
              <ac:inkMk id="11" creationId="{E937588D-ADB8-4462-B727-CA3C34F68C66}"/>
            </ac:inkMkLst>
          </pc:inkChg>
          <pc:inkChg chg="add">
            <ac:chgData name="Steve Hord" userId="7478402321db30a2" providerId="LiveId" clId="{224CC9B6-A6C2-46C7-BBB9-C6A60C5C4540}" dt="2020-10-28T23:01:56.539" v="427" actId="9405"/>
            <ac:inkMkLst>
              <pc:docMk/>
              <pc:sldMasterMk cId="1270442930" sldId="2147483660"/>
              <pc:sldLayoutMk cId="2871343567" sldId="2147483664"/>
              <ac:inkMk id="12" creationId="{30649580-583C-4B6A-9755-80D062662B47}"/>
            </ac:inkMkLst>
          </pc:inkChg>
          <pc:inkChg chg="add">
            <ac:chgData name="Steve Hord" userId="7478402321db30a2" providerId="LiveId" clId="{224CC9B6-A6C2-46C7-BBB9-C6A60C5C4540}" dt="2020-10-28T23:01:58.349" v="428" actId="9405"/>
            <ac:inkMkLst>
              <pc:docMk/>
              <pc:sldMasterMk cId="1270442930" sldId="2147483660"/>
              <pc:sldLayoutMk cId="2871343567" sldId="2147483664"/>
              <ac:inkMk id="13" creationId="{C563E662-A115-4BA9-A520-DAB1F8FFDBA4}"/>
            </ac:inkMkLst>
          </pc:ink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dirty="0"/>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Digital graph of stock market">
            <a:extLst>
              <a:ext uri="{FF2B5EF4-FFF2-40B4-BE49-F238E27FC236}">
                <a16:creationId xmlns:a16="http://schemas.microsoft.com/office/drawing/2014/main" id="{98F7F0D5-CFAC-35C2-1E5C-A4B20B2D913C}"/>
              </a:ext>
            </a:extLst>
          </p:cNvPr>
          <p:cNvPicPr>
            <a:picLocks noChangeAspect="1"/>
          </p:cNvPicPr>
          <p:nvPr userDrawn="1"/>
        </p:nvPicPr>
        <p:blipFill>
          <a:blip r:embed="rId2">
            <a:alphaModFix amt="58000"/>
          </a:blip>
          <a:srcRect/>
          <a:stretch/>
        </p:blipFill>
        <p:spPr>
          <a:xfrm>
            <a:off x="0" y="0"/>
            <a:ext cx="12192000" cy="6858000"/>
          </a:xfrm>
          <a:prstGeom prst="rect">
            <a:avLst/>
          </a:prstGeom>
          <a:noFill/>
        </p:spPr>
      </p:pic>
      <p:sp>
        <p:nvSpPr>
          <p:cNvPr id="2" name="Title 1"/>
          <p:cNvSpPr>
            <a:spLocks noGrp="1"/>
          </p:cNvSpPr>
          <p:nvPr>
            <p:ph type="ctrTitle"/>
          </p:nvPr>
        </p:nvSpPr>
        <p:spPr>
          <a:xfrm>
            <a:off x="2880360" y="1168401"/>
            <a:ext cx="6431280" cy="2387600"/>
          </a:xfrm>
        </p:spPr>
        <p:txBody>
          <a:bodyPr anchor="b">
            <a:normAutofit/>
          </a:bodyPr>
          <a:lstStyle>
            <a:lvl1pPr algn="ctr">
              <a:defRPr sz="4800">
                <a:solidFill>
                  <a:schemeClr val="accent4"/>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chemeClr val="accent4">
                    <a:lumMod val="60000"/>
                    <a:lumOff val="40000"/>
                  </a:schemeClr>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8" name="Straight Connector 7"/>
          <p:cNvCxnSpPr/>
          <p:nvPr/>
        </p:nvCxnSpPr>
        <p:spPr>
          <a:xfrm>
            <a:off x="2880360" y="3649111"/>
            <a:ext cx="6431280" cy="0"/>
          </a:xfrm>
          <a:prstGeom prst="line">
            <a:avLst/>
          </a:prstGeom>
          <a:ln>
            <a:solidFill>
              <a:srgbClr val="7D9AB1"/>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7D9AB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7D9AB1"/>
                </a:solidFill>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rgbClr val="7D9AB1"/>
                </a:solidFill>
                <a:latin typeface="IBM Plex Mono Text" panose="020B0509050203000203" pitchFamily="49" charset="0"/>
              </a:defRPr>
            </a:lvl1pPr>
            <a:lvl2pPr>
              <a:defRPr>
                <a:solidFill>
                  <a:srgbClr val="7D9AB1"/>
                </a:solidFill>
                <a:latin typeface="IBM Plex Mono Text" panose="020B0509050203000203" pitchFamily="49" charset="0"/>
              </a:defRPr>
            </a:lvl2pPr>
            <a:lvl3pPr>
              <a:defRPr>
                <a:solidFill>
                  <a:srgbClr val="7D9AB1"/>
                </a:solidFill>
                <a:latin typeface="IBM Plex Mono Text" panose="020B0509050203000203" pitchFamily="49" charset="0"/>
              </a:defRPr>
            </a:lvl3pPr>
            <a:lvl4pPr>
              <a:defRPr>
                <a:solidFill>
                  <a:srgbClr val="7D9AB1"/>
                </a:solidFill>
                <a:latin typeface="IBM Plex Mono Text" panose="020B0509050203000203" pitchFamily="49" charset="0"/>
              </a:defRPr>
            </a:lvl4pPr>
            <a:lvl5pPr>
              <a:defRPr>
                <a:solidFill>
                  <a:srgbClr val="7D9AB1"/>
                </a:solidFill>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rgbClr val="7D9AB1"/>
                </a:solidFill>
              </a:defRPr>
            </a:lvl1pPr>
            <a:lvl2pPr>
              <a:defRPr>
                <a:solidFill>
                  <a:srgbClr val="7D9AB1"/>
                </a:solidFill>
              </a:defRPr>
            </a:lvl2pPr>
            <a:lvl3pPr>
              <a:defRPr>
                <a:solidFill>
                  <a:srgbClr val="7D9AB1"/>
                </a:solidFill>
              </a:defRPr>
            </a:lvl3pPr>
            <a:lvl4pPr>
              <a:defRPr>
                <a:solidFill>
                  <a:srgbClr val="7D9AB1"/>
                </a:solidFill>
              </a:defRPr>
            </a:lvl4pPr>
            <a:lvl5pPr>
              <a:defRPr>
                <a:solidFill>
                  <a:srgbClr val="7D9AB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lvl1pPr>
              <a:defRPr>
                <a:solidFill>
                  <a:srgbClr val="7D9AB1"/>
                </a:solidFill>
              </a:defRPr>
            </a:lvl1pPr>
            <a:lvl2pPr>
              <a:defRPr>
                <a:solidFill>
                  <a:srgbClr val="7D9AB1"/>
                </a:solidFill>
              </a:defRPr>
            </a:lvl2pPr>
            <a:lvl3pPr>
              <a:defRPr>
                <a:solidFill>
                  <a:srgbClr val="7D9AB1"/>
                </a:solidFill>
              </a:defRPr>
            </a:lvl3pPr>
            <a:lvl4pPr>
              <a:defRPr>
                <a:solidFill>
                  <a:srgbClr val="7D9AB1"/>
                </a:solidFill>
              </a:defRPr>
            </a:lvl4pPr>
            <a:lvl5pPr>
              <a:defRPr>
                <a:solidFill>
                  <a:srgbClr val="7D9AB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a:ln>
            <a:solidFill>
              <a:srgbClr val="6D839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7D9AB1"/>
                </a:solidFill>
              </a:defRPr>
            </a:lvl1pPr>
            <a:lvl2pPr>
              <a:defRPr>
                <a:solidFill>
                  <a:srgbClr val="7D9AB1"/>
                </a:solidFill>
              </a:defRPr>
            </a:lvl2pPr>
            <a:lvl3pPr>
              <a:defRPr>
                <a:solidFill>
                  <a:srgbClr val="7D9AB1"/>
                </a:solidFill>
              </a:defRPr>
            </a:lvl3pPr>
            <a:lvl4pPr>
              <a:defRPr>
                <a:solidFill>
                  <a:srgbClr val="7D9AB1"/>
                </a:solidFill>
              </a:defRPr>
            </a:lvl4pPr>
            <a:lvl5pPr>
              <a:defRPr>
                <a:solidFill>
                  <a:srgbClr val="7D9AB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7D9AB1"/>
                </a:solidFill>
              </a:defRPr>
            </a:lvl1pPr>
            <a:lvl2pPr>
              <a:defRPr>
                <a:solidFill>
                  <a:srgbClr val="7D9AB1"/>
                </a:solidFill>
              </a:defRPr>
            </a:lvl2pPr>
            <a:lvl3pPr>
              <a:defRPr>
                <a:solidFill>
                  <a:srgbClr val="7D9AB1"/>
                </a:solidFill>
              </a:defRPr>
            </a:lvl3pPr>
            <a:lvl4pPr>
              <a:defRPr>
                <a:solidFill>
                  <a:srgbClr val="7D9AB1"/>
                </a:solidFill>
              </a:defRPr>
            </a:lvl4pPr>
            <a:lvl5pPr>
              <a:defRPr>
                <a:solidFill>
                  <a:srgbClr val="7D9AB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a:ln>
            <a:solidFill>
              <a:srgbClr val="6D839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7D9AB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rgbClr val="7D9AB1"/>
                </a:solidFill>
              </a:defRPr>
            </a:lvl1pPr>
            <a:lvl2pPr>
              <a:defRPr>
                <a:solidFill>
                  <a:srgbClr val="7D9AB1"/>
                </a:solidFill>
              </a:defRPr>
            </a:lvl2pPr>
            <a:lvl3pPr>
              <a:defRPr>
                <a:solidFill>
                  <a:srgbClr val="7D9AB1"/>
                </a:solidFill>
              </a:defRPr>
            </a:lvl3pPr>
            <a:lvl4pPr>
              <a:defRPr>
                <a:solidFill>
                  <a:srgbClr val="7D9AB1"/>
                </a:solidFill>
              </a:defRPr>
            </a:lvl4pPr>
            <a:lvl5pPr>
              <a:defRPr>
                <a:solidFill>
                  <a:srgbClr val="7D9AB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7D9AB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rgbClr val="7D9AB1"/>
                </a:solidFill>
              </a:defRPr>
            </a:lvl1pPr>
            <a:lvl2pPr>
              <a:defRPr>
                <a:solidFill>
                  <a:srgbClr val="7D9AB1"/>
                </a:solidFill>
              </a:defRPr>
            </a:lvl2pPr>
            <a:lvl3pPr>
              <a:defRPr>
                <a:solidFill>
                  <a:srgbClr val="7D9AB1"/>
                </a:solidFill>
              </a:defRPr>
            </a:lvl3pPr>
            <a:lvl4pPr>
              <a:defRPr>
                <a:solidFill>
                  <a:srgbClr val="7D9AB1"/>
                </a:solidFill>
              </a:defRPr>
            </a:lvl4pPr>
            <a:lvl5pPr>
              <a:defRPr>
                <a:solidFill>
                  <a:srgbClr val="7D9AB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6D839A"/>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solidFill>
                  <a:srgbClr val="7D9AB1"/>
                </a:solidFill>
                <a:latin typeface="IBM Plex Mono SemiBold" panose="020B0709050203000203" pitchFamily="49" charset="0"/>
              </a:defRPr>
            </a:lvl1pPr>
            <a:lvl2pPr>
              <a:defRPr sz="2800">
                <a:solidFill>
                  <a:srgbClr val="7D9AB1"/>
                </a:solidFill>
                <a:latin typeface="IBM Plex Mono Text" panose="020B0509050203000203" pitchFamily="49" charset="0"/>
              </a:defRPr>
            </a:lvl2pPr>
            <a:lvl3pPr>
              <a:defRPr sz="2400">
                <a:solidFill>
                  <a:srgbClr val="7D9AB1"/>
                </a:solidFill>
                <a:latin typeface="IBM Plex Mono Text" panose="020B0509050203000203" pitchFamily="49" charset="0"/>
              </a:defRPr>
            </a:lvl3pPr>
            <a:lvl4pPr>
              <a:defRPr sz="2000">
                <a:solidFill>
                  <a:srgbClr val="7D9AB1"/>
                </a:solidFill>
                <a:latin typeface="IBM Plex Mono Text" panose="020B0509050203000203" pitchFamily="49" charset="0"/>
              </a:defRPr>
            </a:lvl4pPr>
            <a:lvl5pPr>
              <a:defRPr sz="2000">
                <a:solidFill>
                  <a:srgbClr val="7D9AB1"/>
                </a:solidFill>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7D9AB1"/>
                </a:solidFill>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alphaModFix amt="70000"/>
          </a:blip>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alphaModFix amt="70000"/>
          </a:blip>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6D839A"/>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7D9AB1"/>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7D9AB1"/>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7D9AB1"/>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7D9AB1"/>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7D9AB1"/>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hyperlink" Target="https://opendatacommons.org/licenses/odbl/1-0/?utm_medium=Exinfluencer&amp;utm_source=Exinfluencer&amp;utm_content=000026UJ&amp;utm_term=10006555&amp;utm_id=NA-SkillsNetwork-Channel-SkillsNetworkCoursesIBMDA0321ENSkillsNetwork21426264-2022-01-01" TargetMode="External"/><Relationship Id="rId4" Type="http://schemas.openxmlformats.org/officeDocument/2006/relationships/hyperlink" Target="https://stackoverflow.blog/2019/04/09/the-2019-stack-overflow-developer-survey-results-are-in/?utm_medium=Exinfluencer&amp;utm_source=Exinfluencer&amp;utm_content=000026UJ&amp;utm_term=10006555&amp;utm_id=NA-SkillsNetwork-Channel-SkillsNetworkCoursesIBMDA0321ENSkillsNetwork21426264-2022-01-0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4.png"/><Relationship Id="rId7" Type="http://schemas.openxmlformats.org/officeDocument/2006/relationships/image" Target="../media/image30.png"/><Relationship Id="rId2" Type="http://schemas.openxmlformats.org/officeDocument/2006/relationships/hyperlink" Target="https://eu-de.dataplatform.cloud.ibm.com/dashboards/0a1df9d0-958b-4f64-baa4-ad920440ebc4/view/0365e1193eaa32d067d3eee407c829047e61775db4bbd10582817b4909627297f33f15c4c8281d0ed3190532f4bf165fc0" TargetMode="External"/><Relationship Id="rId1" Type="http://schemas.openxmlformats.org/officeDocument/2006/relationships/slideLayout" Target="../slideLayouts/slideLayout4.xml"/><Relationship Id="rId6" Type="http://schemas.openxmlformats.org/officeDocument/2006/relationships/image" Target="../media/image29.svg"/><Relationship Id="rId11" Type="http://schemas.openxmlformats.org/officeDocument/2006/relationships/hyperlink" Target="https://eu-de.dataplatform.cloud.ibm.com/dashboards/ab22463e-d212-4738-b5e3-f671302f8b23/view/053cdc7760ea2bca76fec8e407c829047e61775db4bbd10582817b4909627297f33f15c4c8281d0ed3190532f4bf165fc0" TargetMode="External"/><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15.sv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8.png"/><Relationship Id="rId18" Type="http://schemas.openxmlformats.org/officeDocument/2006/relationships/customXml" Target="../ink/ink18.xml"/><Relationship Id="rId3" Type="http://schemas.openxmlformats.org/officeDocument/2006/relationships/image" Target="../media/image7.svg"/><Relationship Id="rId7" Type="http://schemas.openxmlformats.org/officeDocument/2006/relationships/image" Target="../media/image5.png"/><Relationship Id="rId12" Type="http://schemas.openxmlformats.org/officeDocument/2006/relationships/customXml" Target="../ink/ink13.xml"/><Relationship Id="rId17" Type="http://schemas.openxmlformats.org/officeDocument/2006/relationships/customXml" Target="../ink/ink17.xml"/><Relationship Id="rId2" Type="http://schemas.openxmlformats.org/officeDocument/2006/relationships/image" Target="../media/image6.png"/><Relationship Id="rId16" Type="http://schemas.openxmlformats.org/officeDocument/2006/relationships/customXml" Target="../ink/ink16.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15.xml"/><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customXml" Target="../ink/ink11.xml"/><Relationship Id="rId14" Type="http://schemas.openxmlformats.org/officeDocument/2006/relationships/customXml" Target="../ink/ink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D879-618B-B3EC-7539-B04AC243202D}"/>
              </a:ext>
            </a:extLst>
          </p:cNvPr>
          <p:cNvSpPr>
            <a:spLocks noGrp="1"/>
          </p:cNvSpPr>
          <p:nvPr>
            <p:ph type="ctrTitle"/>
          </p:nvPr>
        </p:nvSpPr>
        <p:spPr>
          <a:xfrm>
            <a:off x="2376054" y="1193802"/>
            <a:ext cx="7439891" cy="2387600"/>
          </a:xfrm>
          <a:solidFill>
            <a:srgbClr val="6D6D70">
              <a:alpha val="70000"/>
            </a:srgbClr>
          </a:solidFill>
        </p:spPr>
        <p:txBody>
          <a:bodyPr>
            <a:normAutofit fontScale="90000"/>
          </a:bodyPr>
          <a:lstStyle/>
          <a:p>
            <a:r>
              <a:rPr lang="en-US" dirty="0"/>
              <a:t>Data Analysis of developer survey taken in 2019 about changing technologies</a:t>
            </a:r>
            <a:endParaRPr lang="en-GB" dirty="0"/>
          </a:p>
        </p:txBody>
      </p:sp>
      <p:sp>
        <p:nvSpPr>
          <p:cNvPr id="3" name="Subtitle 2">
            <a:extLst>
              <a:ext uri="{FF2B5EF4-FFF2-40B4-BE49-F238E27FC236}">
                <a16:creationId xmlns:a16="http://schemas.microsoft.com/office/drawing/2014/main" id="{44DD0135-C145-C35A-6C82-0B48D55D70EE}"/>
              </a:ext>
            </a:extLst>
          </p:cNvPr>
          <p:cNvSpPr>
            <a:spLocks noGrp="1"/>
          </p:cNvSpPr>
          <p:nvPr>
            <p:ph type="subTitle" idx="1"/>
          </p:nvPr>
        </p:nvSpPr>
        <p:spPr/>
        <p:txBody>
          <a:bodyPr/>
          <a:lstStyle/>
          <a:p>
            <a:pPr marL="0" indent="0">
              <a:buNone/>
            </a:pPr>
            <a:r>
              <a:rPr lang="en-US" dirty="0"/>
              <a:t>Elisabetta De Vito-Francesco</a:t>
            </a:r>
          </a:p>
          <a:p>
            <a:pPr marL="0" indent="0">
              <a:buNone/>
            </a:pPr>
            <a:r>
              <a:rPr lang="en-US" dirty="0"/>
              <a:t>14.12.2022</a:t>
            </a:r>
          </a:p>
          <a:p>
            <a:endParaRPr lang="en-GB" dirty="0"/>
          </a:p>
        </p:txBody>
      </p:sp>
    </p:spTree>
    <p:extLst>
      <p:ext uri="{BB962C8B-B14F-4D97-AF65-F5344CB8AC3E}">
        <p14:creationId xmlns:p14="http://schemas.microsoft.com/office/powerpoint/2010/main" val="197693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3691665" y="2678789"/>
            <a:ext cx="4808669" cy="895928"/>
          </a:xfrm>
          <a:solidFill>
            <a:srgbClr val="6D6D70">
              <a:alpha val="70000"/>
            </a:srgbClr>
          </a:solidFill>
        </p:spPr>
        <p:txBody>
          <a:bodyPr anchor="b">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subTitle" idx="1"/>
          </p:nvPr>
        </p:nvSpPr>
        <p:spPr>
          <a:xfrm>
            <a:off x="2880360" y="3731247"/>
            <a:ext cx="6431280" cy="1655762"/>
          </a:xfrm>
        </p:spPr>
        <p:txBody>
          <a:bodyPr>
            <a:normAutofit/>
          </a:bodyPr>
          <a:lstStyle/>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7823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0398565" cy="1325563"/>
          </a:xfrm>
        </p:spPr>
        <p:txBody>
          <a:bodyPr anchor="ctr">
            <a:normAutofit/>
          </a:bodyPr>
          <a:lstStyle/>
          <a:p>
            <a:r>
              <a:rPr lang="en-US" dirty="0"/>
              <a:t>METHODOLOGY </a:t>
            </a:r>
            <a:r>
              <a:rPr lang="en-GB" dirty="0"/>
              <a:t>Dataset and tools</a:t>
            </a:r>
            <a:endParaRPr lang="en-US" dirty="0"/>
          </a:p>
        </p:txBody>
      </p:sp>
      <p:pic>
        <p:nvPicPr>
          <p:cNvPr id="5" name="Picture 4" descr="Tools with solid fill">
            <a:extLst>
              <a:ext uri="{FF2B5EF4-FFF2-40B4-BE49-F238E27FC236}">
                <a16:creationId xmlns:a16="http://schemas.microsoft.com/office/drawing/2014/main" id="{33AE176B-DE78-4B75-AC9E-2A422E82D53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9656" y="2382428"/>
            <a:ext cx="2447756" cy="2447756"/>
          </a:xfrm>
          <a:prstGeom prst="rect">
            <a:avLst/>
          </a:prstGeom>
        </p:spPr>
      </p:pic>
      <p:sp>
        <p:nvSpPr>
          <p:cNvPr id="4" name="Content Placeholder 2">
            <a:extLst>
              <a:ext uri="{FF2B5EF4-FFF2-40B4-BE49-F238E27FC236}">
                <a16:creationId xmlns:a16="http://schemas.microsoft.com/office/drawing/2014/main" id="{535CFC01-CA1C-C213-8693-7C33325F3BA9}"/>
              </a:ext>
            </a:extLst>
          </p:cNvPr>
          <p:cNvSpPr txBox="1">
            <a:spLocks/>
          </p:cNvSpPr>
          <p:nvPr/>
        </p:nvSpPr>
        <p:spPr>
          <a:xfrm>
            <a:off x="3816000" y="1692000"/>
            <a:ext cx="7785237" cy="28054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solidFill>
                  <a:srgbClr val="7D9AB1"/>
                </a:solidFill>
                <a:latin typeface="+mj-lt"/>
              </a:rPr>
              <a:t>Dataset</a:t>
            </a:r>
            <a:endParaRPr lang="en-US" sz="1400" b="1" dirty="0">
              <a:solidFill>
                <a:srgbClr val="7D9AB1"/>
              </a:solidFill>
              <a:latin typeface="+mj-lt"/>
            </a:endParaRPr>
          </a:p>
          <a:p>
            <a:r>
              <a:rPr lang="en-US" sz="2000" dirty="0">
                <a:solidFill>
                  <a:srgbClr val="7D9AB1"/>
                </a:solidFill>
              </a:rPr>
              <a:t>Data from an online survey conducted by Stack Overflow website in 2019.</a:t>
            </a:r>
          </a:p>
          <a:p>
            <a:pPr marL="0" indent="0">
              <a:spcBef>
                <a:spcPts val="200"/>
              </a:spcBef>
              <a:buNone/>
            </a:pPr>
            <a:r>
              <a:rPr lang="en-GB" sz="1400" dirty="0">
                <a:solidFill>
                  <a:srgbClr val="7D9AB1"/>
                </a:solidFill>
                <a:hlinkClick r:id="rId4">
                  <a:extLst>
                    <a:ext uri="{A12FA001-AC4F-418D-AE19-62706E023703}">
                      <ahyp:hlinkClr xmlns:ahyp="http://schemas.microsoft.com/office/drawing/2018/hyperlinkcolor" val="tx"/>
                    </a:ext>
                  </a:extLst>
                </a:hlinkClick>
              </a:rPr>
              <a:t>https://stackoverflow.blog/2019/04/09/the-2019-stack-overflow-developer-survey-results-are-in/</a:t>
            </a:r>
            <a:r>
              <a:rPr lang="en-GB" sz="1400" dirty="0">
                <a:solidFill>
                  <a:srgbClr val="7D9AB1"/>
                </a:solidFill>
              </a:rPr>
              <a:t> under a </a:t>
            </a:r>
            <a:r>
              <a:rPr lang="en-GB" sz="1400" b="1" dirty="0" err="1">
                <a:solidFill>
                  <a:srgbClr val="7D9AB1"/>
                </a:solidFill>
                <a:hlinkClick r:id="rId5">
                  <a:extLst>
                    <a:ext uri="{A12FA001-AC4F-418D-AE19-62706E023703}">
                      <ahyp:hlinkClr xmlns:ahyp="http://schemas.microsoft.com/office/drawing/2018/hyperlinkcolor" val="tx"/>
                    </a:ext>
                  </a:extLst>
                </a:hlinkClick>
              </a:rPr>
              <a:t>ODbL</a:t>
            </a:r>
            <a:r>
              <a:rPr lang="en-GB" sz="1400" b="1" dirty="0">
                <a:solidFill>
                  <a:srgbClr val="7D9AB1"/>
                </a:solidFill>
                <a:hlinkClick r:id="rId5">
                  <a:extLst>
                    <a:ext uri="{A12FA001-AC4F-418D-AE19-62706E023703}">
                      <ahyp:hlinkClr xmlns:ahyp="http://schemas.microsoft.com/office/drawing/2018/hyperlinkcolor" val="tx"/>
                    </a:ext>
                  </a:extLst>
                </a:hlinkClick>
              </a:rPr>
              <a:t>: Open Database License</a:t>
            </a:r>
            <a:endParaRPr lang="en-US" sz="1400" dirty="0">
              <a:solidFill>
                <a:srgbClr val="7D9AB1"/>
              </a:solidFill>
            </a:endParaRPr>
          </a:p>
          <a:p>
            <a:r>
              <a:rPr lang="en-US" sz="2000" dirty="0">
                <a:solidFill>
                  <a:srgbClr val="7D9AB1"/>
                </a:solidFill>
              </a:rPr>
              <a:t>Randomized subset of the original dataset as 1/10</a:t>
            </a:r>
            <a:r>
              <a:rPr lang="en-US" sz="2000" baseline="30000" dirty="0">
                <a:solidFill>
                  <a:srgbClr val="7D9AB1"/>
                </a:solidFill>
              </a:rPr>
              <a:t>th</a:t>
            </a:r>
            <a:r>
              <a:rPr lang="en-US" sz="2000" dirty="0">
                <a:solidFill>
                  <a:srgbClr val="7D9AB1"/>
                </a:solidFill>
              </a:rPr>
              <a:t> of the original size.</a:t>
            </a:r>
          </a:p>
          <a:p>
            <a:pPr marL="0" indent="0">
              <a:spcBef>
                <a:spcPts val="200"/>
              </a:spcBef>
              <a:buNone/>
            </a:pPr>
            <a:r>
              <a:rPr lang="en-US" sz="1200" dirty="0">
                <a:solidFill>
                  <a:srgbClr val="7D9AB1"/>
                </a:solidFill>
              </a:rPr>
              <a:t>https://cf-courses-data.s3.us.cloud-object-storage.appdomain.cloud/IBM-DA0321EN-SkillsNetwork/LargeData/m1_survey_data.csv?utm_medium=Exinfluencer&amp;utm_source=Exinfluencer&amp;utm_content=000026UJ&amp;utm_term=10006555&amp;utm_id=NA-SkillsNetwork-Channel-SkillsNetworkCoursesIBMDA0321ENSkillsNetwork21426264-2022-01-01 </a:t>
            </a:r>
          </a:p>
        </p:txBody>
      </p:sp>
      <p:sp>
        <p:nvSpPr>
          <p:cNvPr id="6" name="Content Placeholder 2">
            <a:extLst>
              <a:ext uri="{FF2B5EF4-FFF2-40B4-BE49-F238E27FC236}">
                <a16:creationId xmlns:a16="http://schemas.microsoft.com/office/drawing/2014/main" id="{7A507A6B-492D-E8EF-52D4-3395D820AF65}"/>
              </a:ext>
            </a:extLst>
          </p:cNvPr>
          <p:cNvSpPr txBox="1">
            <a:spLocks/>
          </p:cNvSpPr>
          <p:nvPr/>
        </p:nvSpPr>
        <p:spPr>
          <a:xfrm>
            <a:off x="3816000" y="4480415"/>
            <a:ext cx="7785237" cy="18450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solidFill>
                  <a:srgbClr val="7D9AB1"/>
                </a:solidFill>
                <a:latin typeface="+mj-lt"/>
              </a:rPr>
              <a:t>Tools</a:t>
            </a:r>
          </a:p>
          <a:p>
            <a:r>
              <a:rPr lang="en-US" sz="1800" dirty="0">
                <a:solidFill>
                  <a:srgbClr val="7D9AB1"/>
                </a:solidFill>
                <a:latin typeface="IBM Plex Mono Text" panose="020B0509050203000203"/>
              </a:rPr>
              <a:t>Jupyter notebooks      </a:t>
            </a:r>
            <a:r>
              <a:rPr lang="en-US" sz="1800" dirty="0">
                <a:solidFill>
                  <a:srgbClr val="7D9AB1"/>
                </a:solidFill>
                <a:latin typeface="IBM Plex Mono Text" panose="020B0509050203000203"/>
                <a:cs typeface="Calibri Light" panose="020F0302020204030204" pitchFamily="34" charset="0"/>
              </a:rPr>
              <a:t>→	Analysis, RDMS connection, visuals</a:t>
            </a:r>
            <a:endParaRPr lang="en-US" sz="1800" dirty="0">
              <a:solidFill>
                <a:srgbClr val="7D9AB1"/>
              </a:solidFill>
              <a:latin typeface="IBM Plex Mono Text" panose="020B0509050203000203"/>
            </a:endParaRPr>
          </a:p>
          <a:p>
            <a:r>
              <a:rPr lang="en-US" sz="1800" dirty="0">
                <a:solidFill>
                  <a:srgbClr val="7D9AB1"/>
                </a:solidFill>
                <a:latin typeface="IBM Plex Mono Text" panose="020B0509050203000203"/>
              </a:rPr>
              <a:t>Python		       </a:t>
            </a:r>
            <a:r>
              <a:rPr lang="en-US" sz="1800" dirty="0">
                <a:solidFill>
                  <a:srgbClr val="7D9AB1"/>
                </a:solidFill>
                <a:latin typeface="IBM Plex Mono Text" panose="020B0509050203000203"/>
                <a:cs typeface="Calibri Light" panose="020F0302020204030204" pitchFamily="34" charset="0"/>
              </a:rPr>
              <a:t>→	</a:t>
            </a:r>
            <a:r>
              <a:rPr lang="en-US" sz="1800" dirty="0">
                <a:solidFill>
                  <a:srgbClr val="7D9AB1"/>
                </a:solidFill>
                <a:latin typeface="IBM Plex Mono Text" panose="020B0509050203000203"/>
              </a:rPr>
              <a:t>Pandas for analysis, Matplotlib for visuals</a:t>
            </a:r>
          </a:p>
          <a:p>
            <a:r>
              <a:rPr lang="en-US" sz="1800" dirty="0">
                <a:solidFill>
                  <a:srgbClr val="7D9AB1"/>
                </a:solidFill>
                <a:latin typeface="IBM Plex Mono Text" panose="020B0509050203000203"/>
              </a:rPr>
              <a:t>SQL		</a:t>
            </a:r>
            <a:r>
              <a:rPr lang="en-US" sz="1800" dirty="0">
                <a:solidFill>
                  <a:srgbClr val="7D9AB1"/>
                </a:solidFill>
                <a:latin typeface="IBM Plex Mono Text" panose="020B0509050203000203"/>
                <a:cs typeface="Calibri Light" panose="020F0302020204030204" pitchFamily="34" charset="0"/>
              </a:rPr>
              <a:t>       → </a:t>
            </a:r>
            <a:r>
              <a:rPr lang="en-US" sz="1800" dirty="0">
                <a:solidFill>
                  <a:srgbClr val="7D9AB1"/>
                </a:solidFill>
                <a:latin typeface="IBM Plex Mono Text" panose="020B0509050203000203"/>
              </a:rPr>
              <a:t>	Queries and analysis</a:t>
            </a:r>
          </a:p>
          <a:p>
            <a:r>
              <a:rPr lang="en-US" sz="1800" dirty="0">
                <a:solidFill>
                  <a:srgbClr val="7D9AB1"/>
                </a:solidFill>
                <a:latin typeface="IBM Plex Mono Text" panose="020B0509050203000203"/>
              </a:rPr>
              <a:t>IBM Cognos Analytics </a:t>
            </a:r>
            <a:r>
              <a:rPr lang="en-US" sz="1800" dirty="0">
                <a:solidFill>
                  <a:srgbClr val="7D9AB1"/>
                </a:solidFill>
                <a:latin typeface="IBM Plex Mono Text" panose="020B0509050203000203"/>
                <a:cs typeface="Calibri Light" panose="020F0302020204030204" pitchFamily="34" charset="0"/>
              </a:rPr>
              <a:t>→	Dashboard visuals</a:t>
            </a:r>
            <a:endParaRPr lang="en-US" sz="1800" dirty="0">
              <a:solidFill>
                <a:srgbClr val="7D9AB1"/>
              </a:solidFill>
              <a:latin typeface="IBM Plex Mono Text" panose="020B0509050203000203"/>
            </a:endParaRPr>
          </a:p>
        </p:txBody>
      </p:sp>
    </p:spTree>
    <p:extLst>
      <p:ext uri="{BB962C8B-B14F-4D97-AF65-F5344CB8AC3E}">
        <p14:creationId xmlns:p14="http://schemas.microsoft.com/office/powerpoint/2010/main" val="45285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0398565" cy="1325563"/>
          </a:xfrm>
        </p:spPr>
        <p:txBody>
          <a:bodyPr anchor="ctr">
            <a:normAutofit/>
          </a:bodyPr>
          <a:lstStyle/>
          <a:p>
            <a:r>
              <a:rPr lang="en-US" dirty="0"/>
              <a:t>METHODOLOGY Anal</a:t>
            </a:r>
            <a:r>
              <a:rPr lang="en-GB" dirty="0"/>
              <a:t>y</a:t>
            </a:r>
            <a:r>
              <a:rPr lang="en-US" dirty="0"/>
              <a:t>sis and visuals</a:t>
            </a:r>
          </a:p>
        </p:txBody>
      </p:sp>
      <p:pic>
        <p:nvPicPr>
          <p:cNvPr id="5" name="Picture 4" descr="Bar chart with solid fill">
            <a:extLst>
              <a:ext uri="{FF2B5EF4-FFF2-40B4-BE49-F238E27FC236}">
                <a16:creationId xmlns:a16="http://schemas.microsoft.com/office/drawing/2014/main" id="{33AE176B-DE78-4B75-AC9E-2A422E82D53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7143" y="2278519"/>
            <a:ext cx="2448000" cy="2448000"/>
          </a:xfrm>
          <a:prstGeom prst="rect">
            <a:avLst/>
          </a:prstGeom>
        </p:spPr>
      </p:pic>
      <p:sp>
        <p:nvSpPr>
          <p:cNvPr id="4" name="Content Placeholder 2">
            <a:extLst>
              <a:ext uri="{FF2B5EF4-FFF2-40B4-BE49-F238E27FC236}">
                <a16:creationId xmlns:a16="http://schemas.microsoft.com/office/drawing/2014/main" id="{535CFC01-CA1C-C213-8693-7C33325F3BA9}"/>
              </a:ext>
            </a:extLst>
          </p:cNvPr>
          <p:cNvSpPr txBox="1">
            <a:spLocks/>
          </p:cNvSpPr>
          <p:nvPr/>
        </p:nvSpPr>
        <p:spPr>
          <a:xfrm>
            <a:off x="4397895" y="4032762"/>
            <a:ext cx="6547874" cy="2233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rgbClr val="7D9AB1"/>
                </a:solidFill>
              </a:rPr>
              <a:t>Demographic analysis</a:t>
            </a:r>
          </a:p>
          <a:p>
            <a:pPr lvl="1"/>
            <a:r>
              <a:rPr lang="en-US" sz="2100" dirty="0">
                <a:solidFill>
                  <a:srgbClr val="7D9AB1"/>
                </a:solidFill>
              </a:rPr>
              <a:t>Disparities between genders and age for developers</a:t>
            </a:r>
          </a:p>
          <a:p>
            <a:pPr lvl="2"/>
            <a:r>
              <a:rPr lang="en-US" sz="1600" dirty="0">
                <a:solidFill>
                  <a:srgbClr val="7D9AB1"/>
                </a:solidFill>
              </a:rPr>
              <a:t>Number of developer per gender</a:t>
            </a:r>
          </a:p>
          <a:p>
            <a:pPr lvl="2"/>
            <a:r>
              <a:rPr lang="en-US" sz="1600" dirty="0">
                <a:solidFill>
                  <a:srgbClr val="7D9AB1"/>
                </a:solidFill>
              </a:rPr>
              <a:t>Compensation per gender</a:t>
            </a:r>
          </a:p>
          <a:p>
            <a:pPr lvl="2"/>
            <a:r>
              <a:rPr lang="en-US" sz="1600" dirty="0">
                <a:solidFill>
                  <a:srgbClr val="7D9AB1"/>
                </a:solidFill>
              </a:rPr>
              <a:t>Number of developer per age</a:t>
            </a:r>
          </a:p>
          <a:p>
            <a:pPr lvl="2"/>
            <a:r>
              <a:rPr lang="en-US" sz="1600" dirty="0">
                <a:solidFill>
                  <a:srgbClr val="7D9AB1"/>
                </a:solidFill>
              </a:rPr>
              <a:t>Compensation per age</a:t>
            </a:r>
          </a:p>
          <a:p>
            <a:pPr lvl="2"/>
            <a:r>
              <a:rPr lang="en-US" sz="1600" dirty="0">
                <a:solidFill>
                  <a:srgbClr val="7D9AB1"/>
                </a:solidFill>
              </a:rPr>
              <a:t>Number of developer per origin country</a:t>
            </a:r>
          </a:p>
        </p:txBody>
      </p:sp>
      <p:sp>
        <p:nvSpPr>
          <p:cNvPr id="6" name="Content Placeholder 2">
            <a:extLst>
              <a:ext uri="{FF2B5EF4-FFF2-40B4-BE49-F238E27FC236}">
                <a16:creationId xmlns:a16="http://schemas.microsoft.com/office/drawing/2014/main" id="{7A507A6B-492D-E8EF-52D4-3395D820AF65}"/>
              </a:ext>
            </a:extLst>
          </p:cNvPr>
          <p:cNvSpPr txBox="1">
            <a:spLocks/>
          </p:cNvSpPr>
          <p:nvPr/>
        </p:nvSpPr>
        <p:spPr>
          <a:xfrm>
            <a:off x="3105534" y="1665949"/>
            <a:ext cx="4126535" cy="2573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rgbClr val="7D9AB1"/>
                </a:solidFill>
              </a:rPr>
              <a:t>Current technologies trends for developers (2019)</a:t>
            </a:r>
          </a:p>
          <a:p>
            <a:pPr lvl="1"/>
            <a:r>
              <a:rPr lang="en-US" sz="1800" dirty="0">
                <a:solidFill>
                  <a:srgbClr val="7D9AB1"/>
                </a:solidFill>
              </a:rPr>
              <a:t>Most used languages</a:t>
            </a:r>
          </a:p>
          <a:p>
            <a:pPr lvl="1"/>
            <a:r>
              <a:rPr lang="en-US" sz="1800" dirty="0">
                <a:solidFill>
                  <a:srgbClr val="7D9AB1"/>
                </a:solidFill>
              </a:rPr>
              <a:t>Most used databases</a:t>
            </a:r>
          </a:p>
          <a:p>
            <a:pPr lvl="1"/>
            <a:r>
              <a:rPr lang="en-US" sz="1800" dirty="0">
                <a:solidFill>
                  <a:srgbClr val="7D9AB1"/>
                </a:solidFill>
              </a:rPr>
              <a:t>Most used platforms (Appendix)</a:t>
            </a:r>
          </a:p>
          <a:p>
            <a:pPr lvl="1"/>
            <a:r>
              <a:rPr lang="en-US" sz="1800" dirty="0">
                <a:solidFill>
                  <a:srgbClr val="7D9AB1"/>
                </a:solidFill>
              </a:rPr>
              <a:t>Most used web frames (Appendix)</a:t>
            </a:r>
          </a:p>
        </p:txBody>
      </p:sp>
      <p:sp>
        <p:nvSpPr>
          <p:cNvPr id="7" name="Content Placeholder 2">
            <a:extLst>
              <a:ext uri="{FF2B5EF4-FFF2-40B4-BE49-F238E27FC236}">
                <a16:creationId xmlns:a16="http://schemas.microsoft.com/office/drawing/2014/main" id="{15A6E181-4B49-A74D-3DA7-C4E65D581827}"/>
              </a:ext>
            </a:extLst>
          </p:cNvPr>
          <p:cNvSpPr txBox="1">
            <a:spLocks/>
          </p:cNvSpPr>
          <p:nvPr/>
        </p:nvSpPr>
        <p:spPr>
          <a:xfrm>
            <a:off x="7502237" y="1665949"/>
            <a:ext cx="4447314" cy="2573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rgbClr val="7D9AB1"/>
                </a:solidFill>
              </a:rPr>
              <a:t>Future technologies trends for developers (2020)</a:t>
            </a:r>
          </a:p>
          <a:p>
            <a:pPr lvl="1"/>
            <a:r>
              <a:rPr lang="en-US" sz="1800" dirty="0">
                <a:solidFill>
                  <a:srgbClr val="7D9AB1"/>
                </a:solidFill>
              </a:rPr>
              <a:t>Most desired languages</a:t>
            </a:r>
          </a:p>
          <a:p>
            <a:pPr lvl="1"/>
            <a:r>
              <a:rPr lang="en-US" sz="1800" dirty="0">
                <a:solidFill>
                  <a:srgbClr val="7D9AB1"/>
                </a:solidFill>
              </a:rPr>
              <a:t>Most desired databases</a:t>
            </a:r>
          </a:p>
          <a:p>
            <a:pPr lvl="1"/>
            <a:r>
              <a:rPr lang="en-US" sz="1800" dirty="0">
                <a:solidFill>
                  <a:srgbClr val="7D9AB1"/>
                </a:solidFill>
              </a:rPr>
              <a:t>Most desired platforms (Appendix)</a:t>
            </a:r>
          </a:p>
          <a:p>
            <a:pPr lvl="1"/>
            <a:r>
              <a:rPr lang="en-US" sz="1800" dirty="0">
                <a:solidFill>
                  <a:srgbClr val="7D9AB1"/>
                </a:solidFill>
              </a:rPr>
              <a:t>Most desired web frames (Appendix)</a:t>
            </a:r>
          </a:p>
        </p:txBody>
      </p:sp>
      <p:sp>
        <p:nvSpPr>
          <p:cNvPr id="3" name="TextBox 2">
            <a:extLst>
              <a:ext uri="{FF2B5EF4-FFF2-40B4-BE49-F238E27FC236}">
                <a16:creationId xmlns:a16="http://schemas.microsoft.com/office/drawing/2014/main" id="{2564B568-62E0-D789-937C-D5CB97D8EA9B}"/>
              </a:ext>
            </a:extLst>
          </p:cNvPr>
          <p:cNvSpPr txBox="1"/>
          <p:nvPr/>
        </p:nvSpPr>
        <p:spPr>
          <a:xfrm>
            <a:off x="7096306" y="1723051"/>
            <a:ext cx="486030" cy="523220"/>
          </a:xfrm>
          <a:prstGeom prst="rect">
            <a:avLst/>
          </a:prstGeom>
          <a:noFill/>
        </p:spPr>
        <p:txBody>
          <a:bodyPr wrap="none" rtlCol="0">
            <a:spAutoFit/>
          </a:bodyPr>
          <a:lstStyle/>
          <a:p>
            <a:r>
              <a:rPr lang="en-GB" sz="2800" dirty="0">
                <a:solidFill>
                  <a:srgbClr val="7D9AB1"/>
                </a:solidFill>
                <a:latin typeface="IBM Plex Mono Text" panose="020B0509050203000203"/>
              </a:rPr>
              <a:t>vs</a:t>
            </a:r>
            <a:endParaRPr lang="en-GB" dirty="0">
              <a:solidFill>
                <a:srgbClr val="7D9AB1"/>
              </a:solidFill>
              <a:latin typeface="IBM Plex Mono Text" panose="020B0509050203000203"/>
            </a:endParaRPr>
          </a:p>
        </p:txBody>
      </p:sp>
    </p:spTree>
    <p:extLst>
      <p:ext uri="{BB962C8B-B14F-4D97-AF65-F5344CB8AC3E}">
        <p14:creationId xmlns:p14="http://schemas.microsoft.com/office/powerpoint/2010/main" val="106400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42"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par>
                          <p:cTn id="31" fill="hold">
                            <p:stCondLst>
                              <p:cond delay="4500"/>
                            </p:stCondLst>
                            <p:childTnLst>
                              <p:par>
                                <p:cTn id="32" presetID="42"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4488180" y="2701635"/>
            <a:ext cx="3215640" cy="854365"/>
          </a:xfrm>
          <a:solidFill>
            <a:srgbClr val="6D6D70">
              <a:alpha val="70000"/>
            </a:srgbClr>
          </a:solidFill>
        </p:spPr>
        <p:txBody>
          <a:bodyPr anchor="b">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subTitle" idx="1"/>
          </p:nvPr>
        </p:nvSpPr>
        <p:spPr>
          <a:xfrm>
            <a:off x="2880360" y="3731247"/>
            <a:ext cx="6431280" cy="1655762"/>
          </a:xfrm>
        </p:spPr>
        <p:txBody>
          <a:bodyPr>
            <a:normAutofit/>
          </a:bodyPr>
          <a:lstStyle/>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146466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198869"/>
            <a:ext cx="10515600" cy="1325563"/>
          </a:xfrm>
        </p:spPr>
        <p:txBody>
          <a:bodyPr>
            <a:normAutofit/>
          </a:bodyPr>
          <a:lstStyle/>
          <a:p>
            <a:r>
              <a:rPr lang="en-US" dirty="0"/>
              <a:t>VISUALIZATION</a:t>
            </a:r>
            <a:br>
              <a:rPr lang="en-US" sz="4400" dirty="0"/>
            </a:br>
            <a:r>
              <a:rPr lang="en-US" sz="3200" dirty="0"/>
              <a:t>Programming language trends</a:t>
            </a:r>
            <a:endParaRPr lang="en-US" sz="44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528935" y="1690542"/>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464321" y="1690542"/>
            <a:ext cx="1758142" cy="501939"/>
          </a:xfrm>
        </p:spPr>
        <p:txBody>
          <a:bodyPr/>
          <a:lstStyle/>
          <a:p>
            <a:pPr marL="0" indent="0">
              <a:buNone/>
            </a:pPr>
            <a:r>
              <a:rPr lang="en-US" dirty="0"/>
              <a:t>Next Year</a:t>
            </a:r>
          </a:p>
        </p:txBody>
      </p:sp>
      <p:pic>
        <p:nvPicPr>
          <p:cNvPr id="6" name="Picture 5">
            <a:extLst>
              <a:ext uri="{FF2B5EF4-FFF2-40B4-BE49-F238E27FC236}">
                <a16:creationId xmlns:a16="http://schemas.microsoft.com/office/drawing/2014/main" id="{AC35FB10-D154-BCFF-AD86-7556189357BE}"/>
              </a:ext>
            </a:extLst>
          </p:cNvPr>
          <p:cNvPicPr>
            <a:picLocks noChangeAspect="1"/>
          </p:cNvPicPr>
          <p:nvPr/>
        </p:nvPicPr>
        <p:blipFill>
          <a:blip r:embed="rId2"/>
          <a:srcRect/>
          <a:stretch/>
        </p:blipFill>
        <p:spPr>
          <a:xfrm>
            <a:off x="515762" y="2187993"/>
            <a:ext cx="5053391" cy="4037470"/>
          </a:xfrm>
          <a:prstGeom prst="rect">
            <a:avLst/>
          </a:prstGeom>
        </p:spPr>
      </p:pic>
      <p:pic>
        <p:nvPicPr>
          <p:cNvPr id="9" name="Picture 8">
            <a:extLst>
              <a:ext uri="{FF2B5EF4-FFF2-40B4-BE49-F238E27FC236}">
                <a16:creationId xmlns:a16="http://schemas.microsoft.com/office/drawing/2014/main" id="{D63ACD49-2977-D0CF-0973-D6F9F579A2A9}"/>
              </a:ext>
            </a:extLst>
          </p:cNvPr>
          <p:cNvPicPr>
            <a:picLocks noChangeAspect="1"/>
          </p:cNvPicPr>
          <p:nvPr/>
        </p:nvPicPr>
        <p:blipFill>
          <a:blip r:embed="rId3"/>
          <a:srcRect/>
          <a:stretch/>
        </p:blipFill>
        <p:spPr>
          <a:xfrm>
            <a:off x="6470106" y="2187993"/>
            <a:ext cx="5015475" cy="4032178"/>
          </a:xfrm>
          <a:prstGeom prst="rect">
            <a:avLst/>
          </a:prstGeom>
        </p:spPr>
      </p:pic>
    </p:spTree>
    <p:extLst>
      <p:ext uri="{BB962C8B-B14F-4D97-AF65-F5344CB8AC3E}">
        <p14:creationId xmlns:p14="http://schemas.microsoft.com/office/powerpoint/2010/main" val="350061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209260"/>
            <a:ext cx="11353800" cy="1325563"/>
          </a:xfrm>
        </p:spPr>
        <p:txBody>
          <a:bodyPr>
            <a:normAutofit/>
          </a:bodyPr>
          <a:lstStyle/>
          <a:p>
            <a:r>
              <a:rPr lang="en-US" dirty="0"/>
              <a:t>FINDINGS &amp; IMPLICATIONS</a:t>
            </a:r>
            <a:br>
              <a:rPr lang="en-US" sz="3200" dirty="0"/>
            </a:br>
            <a:r>
              <a:rPr lang="en-US" sz="3200"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4"/>
            <a:ext cx="5181600" cy="4720649"/>
          </a:xfrm>
        </p:spPr>
        <p:txBody>
          <a:bodyPr>
            <a:normAutofit fontScale="92500" lnSpcReduction="20000"/>
          </a:bodyPr>
          <a:lstStyle/>
          <a:p>
            <a:pPr marL="0" indent="0">
              <a:spcAft>
                <a:spcPts val="1200"/>
              </a:spcAft>
              <a:buNone/>
            </a:pPr>
            <a:r>
              <a:rPr lang="en-US" sz="3000" b="1" dirty="0"/>
              <a:t>Findings</a:t>
            </a:r>
            <a:endParaRPr lang="en-US" dirty="0"/>
          </a:p>
          <a:p>
            <a:r>
              <a:rPr lang="en-US" dirty="0"/>
              <a:t>JavaScript and HTML/CSS are both the most used and most desired for next year languages</a:t>
            </a:r>
          </a:p>
          <a:p>
            <a:r>
              <a:rPr lang="en-US" dirty="0"/>
              <a:t>Python is the 3</a:t>
            </a:r>
            <a:r>
              <a:rPr lang="en-US" baseline="30000" dirty="0"/>
              <a:t>rd</a:t>
            </a:r>
            <a:r>
              <a:rPr lang="en-US" dirty="0"/>
              <a:t> most wanted language to be learnt for the next year (5</a:t>
            </a:r>
            <a:r>
              <a:rPr lang="en-US" baseline="30000" dirty="0"/>
              <a:t>th</a:t>
            </a:r>
            <a:r>
              <a:rPr lang="en-US" dirty="0"/>
              <a:t> of most used language)</a:t>
            </a:r>
          </a:p>
          <a:p>
            <a:r>
              <a:rPr lang="en-US" dirty="0"/>
              <a:t>SQL was the 3</a:t>
            </a:r>
            <a:r>
              <a:rPr lang="en-US" baseline="30000" dirty="0"/>
              <a:t>rd</a:t>
            </a:r>
            <a:r>
              <a:rPr lang="en-US" dirty="0"/>
              <a:t> most used language, but decreased to 4</a:t>
            </a:r>
            <a:r>
              <a:rPr lang="en-US" baseline="30000" dirty="0"/>
              <a:t>th</a:t>
            </a:r>
            <a:r>
              <a:rPr lang="en-US" dirty="0"/>
              <a:t> most desired language to be learnt</a:t>
            </a:r>
          </a:p>
          <a:p>
            <a:r>
              <a:rPr lang="en-US" dirty="0"/>
              <a:t>TypeScript replaces Bash/Shell/PowerShell in the top 5 desired languages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4"/>
            <a:ext cx="5181600" cy="4720649"/>
          </a:xfrm>
        </p:spPr>
        <p:txBody>
          <a:bodyPr>
            <a:normAutofit fontScale="92500" lnSpcReduction="20000"/>
          </a:bodyPr>
          <a:lstStyle/>
          <a:p>
            <a:pPr marL="0" indent="0">
              <a:spcAft>
                <a:spcPts val="1200"/>
              </a:spcAft>
              <a:buNone/>
            </a:pPr>
            <a:r>
              <a:rPr lang="en-US" sz="3000" b="1" dirty="0"/>
              <a:t>Implications</a:t>
            </a:r>
            <a:endParaRPr lang="en-US" dirty="0"/>
          </a:p>
          <a:p>
            <a:r>
              <a:rPr lang="en-US" dirty="0"/>
              <a:t>JavaScript and HTML/CSS continue to be languages to be learnt</a:t>
            </a:r>
          </a:p>
          <a:p>
            <a:pPr>
              <a:spcBef>
                <a:spcPts val="3200"/>
              </a:spcBef>
            </a:pPr>
            <a:r>
              <a:rPr lang="en-US" dirty="0"/>
              <a:t>Increase interest in the Opensource Python language</a:t>
            </a:r>
          </a:p>
          <a:p>
            <a:pPr>
              <a:spcBef>
                <a:spcPts val="3600"/>
              </a:spcBef>
            </a:pPr>
            <a:r>
              <a:rPr lang="en-US" dirty="0"/>
              <a:t>Slightly decrease interest in the SQL language</a:t>
            </a:r>
          </a:p>
          <a:p>
            <a:pPr>
              <a:spcBef>
                <a:spcPts val="3000"/>
              </a:spcBef>
            </a:pPr>
            <a:r>
              <a:rPr lang="en-US" dirty="0"/>
              <a:t>Give more focus on TypeScript rather than Bash/Shell/PowerShell</a:t>
            </a:r>
          </a:p>
        </p:txBody>
      </p:sp>
    </p:spTree>
    <p:extLst>
      <p:ext uri="{BB962C8B-B14F-4D97-AF65-F5344CB8AC3E}">
        <p14:creationId xmlns:p14="http://schemas.microsoft.com/office/powerpoint/2010/main" val="54556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1000"/>
                                        <p:tgtEl>
                                          <p:spTgt spid="4">
                                            <p:txEl>
                                              <p:pRg st="0" end="0"/>
                                            </p:txEl>
                                          </p:spTgt>
                                        </p:tgtEl>
                                      </p:cBhvr>
                                    </p:animEffect>
                                    <p:anim calcmode="lin" valueType="num">
                                      <p:cBhvr>
                                        <p:cTn id="3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1000"/>
                                        <p:tgtEl>
                                          <p:spTgt spid="4">
                                            <p:txEl>
                                              <p:pRg st="1" end="1"/>
                                            </p:txEl>
                                          </p:spTgt>
                                        </p:tgtEl>
                                      </p:cBhvr>
                                    </p:animEffect>
                                    <p:anim calcmode="lin" valueType="num">
                                      <p:cBhvr>
                                        <p:cTn id="4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animEffect transition="in" filter="fade">
                                      <p:cBhvr>
                                        <p:cTn id="46" dur="1000"/>
                                        <p:tgtEl>
                                          <p:spTgt spid="4">
                                            <p:txEl>
                                              <p:pRg st="2" end="2"/>
                                            </p:txEl>
                                          </p:spTgt>
                                        </p:tgtEl>
                                      </p:cBhvr>
                                    </p:animEffect>
                                    <p:anim calcmode="lin" valueType="num">
                                      <p:cBhvr>
                                        <p:cTn id="4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2" end="2"/>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animEffect transition="in" filter="fade">
                                      <p:cBhvr>
                                        <p:cTn id="51" dur="1000"/>
                                        <p:tgtEl>
                                          <p:spTgt spid="4">
                                            <p:txEl>
                                              <p:pRg st="3" end="3"/>
                                            </p:txEl>
                                          </p:spTgt>
                                        </p:tgtEl>
                                      </p:cBhvr>
                                    </p:animEffect>
                                    <p:anim calcmode="lin" valueType="num">
                                      <p:cBhvr>
                                        <p:cTn id="5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4">
                                            <p:txEl>
                                              <p:pRg st="4" end="4"/>
                                            </p:txEl>
                                          </p:spTgt>
                                        </p:tgtEl>
                                        <p:attrNameLst>
                                          <p:attrName>style.visibility</p:attrName>
                                        </p:attrNameLst>
                                      </p:cBhvr>
                                      <p:to>
                                        <p:strVal val="visible"/>
                                      </p:to>
                                    </p:set>
                                    <p:animEffect transition="in" filter="fade">
                                      <p:cBhvr>
                                        <p:cTn id="56" dur="1000"/>
                                        <p:tgtEl>
                                          <p:spTgt spid="4">
                                            <p:txEl>
                                              <p:pRg st="4" end="4"/>
                                            </p:txEl>
                                          </p:spTgt>
                                        </p:tgtEl>
                                      </p:cBhvr>
                                    </p:animEffect>
                                    <p:anim calcmode="lin" valueType="num">
                                      <p:cBhvr>
                                        <p:cTn id="5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198869"/>
            <a:ext cx="10515600" cy="1325563"/>
          </a:xfrm>
        </p:spPr>
        <p:txBody>
          <a:bodyPr>
            <a:normAutofit/>
          </a:bodyPr>
          <a:lstStyle/>
          <a:p>
            <a:r>
              <a:rPr lang="en-US" dirty="0"/>
              <a:t>VISUALIZATION</a:t>
            </a:r>
            <a:br>
              <a:rPr lang="en-US" sz="4400" dirty="0"/>
            </a:br>
            <a:r>
              <a:rPr lang="en-US" sz="2900" dirty="0"/>
              <a:t>Database trends</a:t>
            </a:r>
            <a:endParaRPr lang="en-US" sz="44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528935" y="1690542"/>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464321" y="1690542"/>
            <a:ext cx="1758142" cy="501939"/>
          </a:xfrm>
        </p:spPr>
        <p:txBody>
          <a:bodyPr/>
          <a:lstStyle/>
          <a:p>
            <a:pPr marL="0" indent="0">
              <a:buNone/>
            </a:pPr>
            <a:r>
              <a:rPr lang="en-US" dirty="0"/>
              <a:t>Next Year</a:t>
            </a:r>
          </a:p>
        </p:txBody>
      </p:sp>
      <p:pic>
        <p:nvPicPr>
          <p:cNvPr id="6" name="Picture 5">
            <a:extLst>
              <a:ext uri="{FF2B5EF4-FFF2-40B4-BE49-F238E27FC236}">
                <a16:creationId xmlns:a16="http://schemas.microsoft.com/office/drawing/2014/main" id="{AC35FB10-D154-BCFF-AD86-7556189357BE}"/>
              </a:ext>
            </a:extLst>
          </p:cNvPr>
          <p:cNvPicPr>
            <a:picLocks noChangeAspect="1"/>
          </p:cNvPicPr>
          <p:nvPr/>
        </p:nvPicPr>
        <p:blipFill>
          <a:blip r:embed="rId2"/>
          <a:srcRect/>
          <a:stretch/>
        </p:blipFill>
        <p:spPr>
          <a:xfrm>
            <a:off x="528125" y="2187993"/>
            <a:ext cx="5028665" cy="4037470"/>
          </a:xfrm>
          <a:prstGeom prst="rect">
            <a:avLst/>
          </a:prstGeom>
        </p:spPr>
      </p:pic>
      <p:pic>
        <p:nvPicPr>
          <p:cNvPr id="9" name="Picture 8">
            <a:extLst>
              <a:ext uri="{FF2B5EF4-FFF2-40B4-BE49-F238E27FC236}">
                <a16:creationId xmlns:a16="http://schemas.microsoft.com/office/drawing/2014/main" id="{D63ACD49-2977-D0CF-0973-D6F9F579A2A9}"/>
              </a:ext>
            </a:extLst>
          </p:cNvPr>
          <p:cNvPicPr>
            <a:picLocks noChangeAspect="1"/>
          </p:cNvPicPr>
          <p:nvPr/>
        </p:nvPicPr>
        <p:blipFill>
          <a:blip r:embed="rId3"/>
          <a:srcRect/>
          <a:stretch/>
        </p:blipFill>
        <p:spPr>
          <a:xfrm>
            <a:off x="6464321" y="2201170"/>
            <a:ext cx="5027045" cy="4005823"/>
          </a:xfrm>
          <a:prstGeom prst="rect">
            <a:avLst/>
          </a:prstGeom>
        </p:spPr>
      </p:pic>
    </p:spTree>
    <p:extLst>
      <p:ext uri="{BB962C8B-B14F-4D97-AF65-F5344CB8AC3E}">
        <p14:creationId xmlns:p14="http://schemas.microsoft.com/office/powerpoint/2010/main" val="195725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742496"/>
            <a:ext cx="5181600" cy="4689475"/>
          </a:xfrm>
        </p:spPr>
        <p:txBody>
          <a:bodyPr>
            <a:normAutofit fontScale="85000" lnSpcReduction="10000"/>
          </a:bodyPr>
          <a:lstStyle/>
          <a:p>
            <a:pPr marL="0" indent="0">
              <a:spcAft>
                <a:spcPts val="1200"/>
              </a:spcAft>
              <a:buNone/>
            </a:pPr>
            <a:r>
              <a:rPr lang="en-US" sz="3300" b="1" dirty="0"/>
              <a:t>Findings</a:t>
            </a:r>
            <a:endParaRPr lang="en-US" dirty="0"/>
          </a:p>
          <a:p>
            <a:r>
              <a:rPr lang="en-US" dirty="0"/>
              <a:t>PostgreSQL and MongoDB are the most desired for next year DB, gaining better positions from the most used list</a:t>
            </a:r>
          </a:p>
          <a:p>
            <a:r>
              <a:rPr lang="en-US" dirty="0"/>
              <a:t>MySQL is the most used DB and still in the top 5 most desired for next year</a:t>
            </a:r>
          </a:p>
          <a:p>
            <a:r>
              <a:rPr lang="en-US" dirty="0"/>
              <a:t>Microsoft SQL server 2</a:t>
            </a:r>
            <a:r>
              <a:rPr lang="en-US" baseline="30000" dirty="0"/>
              <a:t>nd</a:t>
            </a:r>
            <a:r>
              <a:rPr lang="en-US" dirty="0"/>
              <a:t> most used DB but not in the top 5 most desired for next year</a:t>
            </a:r>
          </a:p>
          <a:p>
            <a:r>
              <a:rPr lang="en-US" dirty="0"/>
              <a:t>SQLite in the top 5 most used DB but not in the top 5 most desired for next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742496"/>
            <a:ext cx="5181600" cy="4689475"/>
          </a:xfrm>
        </p:spPr>
        <p:txBody>
          <a:bodyPr>
            <a:normAutofit fontScale="85000" lnSpcReduction="10000"/>
          </a:bodyPr>
          <a:lstStyle/>
          <a:p>
            <a:pPr marL="0" indent="0">
              <a:spcAft>
                <a:spcPts val="1200"/>
              </a:spcAft>
              <a:buNone/>
            </a:pPr>
            <a:r>
              <a:rPr lang="en-US" sz="3100" b="1" dirty="0"/>
              <a:t>Implications</a:t>
            </a:r>
            <a:endParaRPr lang="en-US" dirty="0"/>
          </a:p>
          <a:p>
            <a:r>
              <a:rPr lang="en-US" dirty="0"/>
              <a:t>Give more focus on PostgreSQL and MongoDB as DB</a:t>
            </a:r>
          </a:p>
          <a:p>
            <a:pPr>
              <a:spcBef>
                <a:spcPts val="4800"/>
              </a:spcBef>
            </a:pPr>
            <a:r>
              <a:rPr lang="en-US" dirty="0"/>
              <a:t>Keep focus on MySQL DB</a:t>
            </a:r>
          </a:p>
          <a:p>
            <a:pPr>
              <a:spcBef>
                <a:spcPts val="3600"/>
              </a:spcBef>
            </a:pPr>
            <a:r>
              <a:rPr lang="en-US" dirty="0"/>
              <a:t>Give more focus to Redis and Elasticsearch rather than Microsoft SQL and SQLite</a:t>
            </a:r>
          </a:p>
        </p:txBody>
      </p:sp>
      <p:sp>
        <p:nvSpPr>
          <p:cNvPr id="7" name="Title 1">
            <a:extLst>
              <a:ext uri="{FF2B5EF4-FFF2-40B4-BE49-F238E27FC236}">
                <a16:creationId xmlns:a16="http://schemas.microsoft.com/office/drawing/2014/main" id="{1D2A825D-98D8-F174-CC41-83E2AADEED33}"/>
              </a:ext>
            </a:extLst>
          </p:cNvPr>
          <p:cNvSpPr>
            <a:spLocks noGrp="1"/>
          </p:cNvSpPr>
          <p:nvPr>
            <p:ph type="title"/>
          </p:nvPr>
        </p:nvSpPr>
        <p:spPr>
          <a:xfrm>
            <a:off x="838200" y="209260"/>
            <a:ext cx="11353800" cy="1325563"/>
          </a:xfrm>
        </p:spPr>
        <p:txBody>
          <a:bodyPr>
            <a:normAutofit/>
          </a:bodyPr>
          <a:lstStyle/>
          <a:p>
            <a:r>
              <a:rPr lang="en-US" dirty="0"/>
              <a:t>FINDINGS &amp; IMPLICATIONS</a:t>
            </a:r>
            <a:br>
              <a:rPr lang="en-US" sz="3200" dirty="0"/>
            </a:br>
            <a:r>
              <a:rPr lang="en-US" sz="3200" dirty="0"/>
              <a:t>Programming language trends</a:t>
            </a:r>
          </a:p>
        </p:txBody>
      </p:sp>
    </p:spTree>
    <p:extLst>
      <p:ext uri="{BB962C8B-B14F-4D97-AF65-F5344CB8AC3E}">
        <p14:creationId xmlns:p14="http://schemas.microsoft.com/office/powerpoint/2010/main" val="265960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198869"/>
            <a:ext cx="10515600" cy="1325563"/>
          </a:xfrm>
        </p:spPr>
        <p:txBody>
          <a:bodyPr>
            <a:normAutofit/>
          </a:bodyPr>
          <a:lstStyle/>
          <a:p>
            <a:r>
              <a:rPr lang="en-US" dirty="0"/>
              <a:t>VISUALIZATION</a:t>
            </a:r>
            <a:br>
              <a:rPr lang="en-US" sz="4400" dirty="0"/>
            </a:br>
            <a:r>
              <a:rPr lang="en-US" sz="3200" dirty="0"/>
              <a:t>Demographics respondents</a:t>
            </a:r>
            <a:endParaRPr lang="en-US" sz="44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528934" y="1690542"/>
            <a:ext cx="4884035" cy="501939"/>
          </a:xfrm>
        </p:spPr>
        <p:txBody>
          <a:bodyPr>
            <a:normAutofit fontScale="92500"/>
          </a:bodyPr>
          <a:lstStyle/>
          <a:p>
            <a:pPr marL="0" indent="0">
              <a:buNone/>
            </a:pPr>
            <a:r>
              <a:rPr lang="en-US" dirty="0"/>
              <a:t>Total respondent developers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6000" y="1686054"/>
            <a:ext cx="5021260" cy="501939"/>
          </a:xfrm>
        </p:spPr>
        <p:txBody>
          <a:bodyPr>
            <a:normAutofit fontScale="92500"/>
          </a:bodyPr>
          <a:lstStyle/>
          <a:p>
            <a:pPr marL="0" indent="0">
              <a:buNone/>
            </a:pPr>
            <a:r>
              <a:rPr lang="en-US" dirty="0"/>
              <a:t>Respondent developers by country</a:t>
            </a:r>
          </a:p>
        </p:txBody>
      </p:sp>
      <p:pic>
        <p:nvPicPr>
          <p:cNvPr id="6" name="Picture 5">
            <a:extLst>
              <a:ext uri="{FF2B5EF4-FFF2-40B4-BE49-F238E27FC236}">
                <a16:creationId xmlns:a16="http://schemas.microsoft.com/office/drawing/2014/main" id="{AC35FB10-D154-BCFF-AD86-7556189357BE}"/>
              </a:ext>
            </a:extLst>
          </p:cNvPr>
          <p:cNvPicPr>
            <a:picLocks noChangeAspect="1"/>
          </p:cNvPicPr>
          <p:nvPr/>
        </p:nvPicPr>
        <p:blipFill>
          <a:blip r:embed="rId2"/>
          <a:srcRect/>
          <a:stretch/>
        </p:blipFill>
        <p:spPr>
          <a:xfrm>
            <a:off x="600439" y="2866596"/>
            <a:ext cx="4884036" cy="2680263"/>
          </a:xfrm>
          <a:prstGeom prst="rect">
            <a:avLst/>
          </a:prstGeom>
        </p:spPr>
      </p:pic>
      <p:pic>
        <p:nvPicPr>
          <p:cNvPr id="9" name="Picture 8">
            <a:extLst>
              <a:ext uri="{FF2B5EF4-FFF2-40B4-BE49-F238E27FC236}">
                <a16:creationId xmlns:a16="http://schemas.microsoft.com/office/drawing/2014/main" id="{D63ACD49-2977-D0CF-0973-D6F9F579A2A9}"/>
              </a:ext>
            </a:extLst>
          </p:cNvPr>
          <p:cNvPicPr>
            <a:picLocks noChangeAspect="1"/>
          </p:cNvPicPr>
          <p:nvPr/>
        </p:nvPicPr>
        <p:blipFill>
          <a:blip r:embed="rId3"/>
          <a:srcRect/>
          <a:stretch/>
        </p:blipFill>
        <p:spPr>
          <a:xfrm>
            <a:off x="6013576" y="2319834"/>
            <a:ext cx="5690602" cy="3944052"/>
          </a:xfrm>
          <a:prstGeom prst="rect">
            <a:avLst/>
          </a:prstGeom>
        </p:spPr>
      </p:pic>
    </p:spTree>
    <p:extLst>
      <p:ext uri="{BB962C8B-B14F-4D97-AF65-F5344CB8AC3E}">
        <p14:creationId xmlns:p14="http://schemas.microsoft.com/office/powerpoint/2010/main" val="227286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198869"/>
            <a:ext cx="10515600" cy="1325563"/>
          </a:xfrm>
        </p:spPr>
        <p:txBody>
          <a:bodyPr>
            <a:normAutofit/>
          </a:bodyPr>
          <a:lstStyle/>
          <a:p>
            <a:r>
              <a:rPr lang="en-US" dirty="0"/>
              <a:t>VISUALIZATION</a:t>
            </a:r>
            <a:br>
              <a:rPr lang="en-US" sz="4400" dirty="0"/>
            </a:br>
            <a:r>
              <a:rPr lang="en-US" sz="3200" dirty="0"/>
              <a:t>Demographics Age and Gender</a:t>
            </a:r>
            <a:endParaRPr lang="en-US" sz="44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528934" y="1690542"/>
            <a:ext cx="4884035" cy="501939"/>
          </a:xfrm>
        </p:spPr>
        <p:txBody>
          <a:bodyPr>
            <a:normAutofit fontScale="92500"/>
          </a:bodyPr>
          <a:lstStyle/>
          <a:p>
            <a:pPr marL="0" indent="0">
              <a:buNone/>
            </a:pPr>
            <a:r>
              <a:rPr lang="en-US" dirty="0"/>
              <a:t>Genders of respondent developers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6000" y="1686054"/>
            <a:ext cx="5021260" cy="501939"/>
          </a:xfrm>
        </p:spPr>
        <p:txBody>
          <a:bodyPr>
            <a:normAutofit fontScale="92500"/>
          </a:bodyPr>
          <a:lstStyle/>
          <a:p>
            <a:pPr marL="0" indent="0">
              <a:buNone/>
            </a:pPr>
            <a:r>
              <a:rPr lang="en-US" dirty="0"/>
              <a:t>Age of respondent developers</a:t>
            </a:r>
          </a:p>
        </p:txBody>
      </p:sp>
      <p:pic>
        <p:nvPicPr>
          <p:cNvPr id="6" name="Picture 5">
            <a:extLst>
              <a:ext uri="{FF2B5EF4-FFF2-40B4-BE49-F238E27FC236}">
                <a16:creationId xmlns:a16="http://schemas.microsoft.com/office/drawing/2014/main" id="{AC35FB10-D154-BCFF-AD86-7556189357BE}"/>
              </a:ext>
            </a:extLst>
          </p:cNvPr>
          <p:cNvPicPr>
            <a:picLocks noChangeAspect="1"/>
          </p:cNvPicPr>
          <p:nvPr/>
        </p:nvPicPr>
        <p:blipFill>
          <a:blip r:embed="rId2"/>
          <a:srcRect/>
          <a:stretch/>
        </p:blipFill>
        <p:spPr>
          <a:xfrm>
            <a:off x="600439" y="2187993"/>
            <a:ext cx="4884036" cy="4037470"/>
          </a:xfrm>
          <a:prstGeom prst="rect">
            <a:avLst/>
          </a:prstGeom>
        </p:spPr>
      </p:pic>
      <p:pic>
        <p:nvPicPr>
          <p:cNvPr id="9" name="Picture 8">
            <a:extLst>
              <a:ext uri="{FF2B5EF4-FFF2-40B4-BE49-F238E27FC236}">
                <a16:creationId xmlns:a16="http://schemas.microsoft.com/office/drawing/2014/main" id="{D63ACD49-2977-D0CF-0973-D6F9F579A2A9}"/>
              </a:ext>
            </a:extLst>
          </p:cNvPr>
          <p:cNvPicPr>
            <a:picLocks noChangeAspect="1"/>
          </p:cNvPicPr>
          <p:nvPr/>
        </p:nvPicPr>
        <p:blipFill>
          <a:blip r:embed="rId3"/>
          <a:srcRect/>
          <a:stretch/>
        </p:blipFill>
        <p:spPr>
          <a:xfrm>
            <a:off x="6013576" y="2192481"/>
            <a:ext cx="5690602" cy="4198759"/>
          </a:xfrm>
          <a:prstGeom prst="rect">
            <a:avLst/>
          </a:prstGeom>
        </p:spPr>
      </p:pic>
    </p:spTree>
    <p:extLst>
      <p:ext uri="{BB962C8B-B14F-4D97-AF65-F5344CB8AC3E}">
        <p14:creationId xmlns:p14="http://schemas.microsoft.com/office/powerpoint/2010/main" val="320982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4406784" y="2660070"/>
            <a:ext cx="3378431" cy="854365"/>
          </a:xfrm>
          <a:solidFill>
            <a:srgbClr val="6D6D70">
              <a:alpha val="70000"/>
            </a:srgbClr>
          </a:solidFill>
        </p:spPr>
        <p:txBody>
          <a:bodyPr anchor="b">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subTitle" idx="1"/>
          </p:nvPr>
        </p:nvSpPr>
        <p:spPr>
          <a:xfrm>
            <a:off x="2880360" y="3731247"/>
            <a:ext cx="6431280" cy="1655762"/>
          </a:xfrm>
        </p:spPr>
        <p:txBody>
          <a:bodyPr>
            <a:normAutofit/>
          </a:bodyPr>
          <a:lstStyle/>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7474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209260"/>
            <a:ext cx="11353800" cy="1325563"/>
          </a:xfrm>
        </p:spPr>
        <p:txBody>
          <a:bodyPr>
            <a:normAutofit/>
          </a:bodyPr>
          <a:lstStyle/>
          <a:p>
            <a:r>
              <a:rPr lang="en-US" dirty="0"/>
              <a:t>FINDINGS &amp; IMPLICATIONS</a:t>
            </a:r>
            <a:br>
              <a:rPr lang="en-US" sz="3200" dirty="0"/>
            </a:br>
            <a:r>
              <a:rPr lang="en-US" sz="3200" dirty="0"/>
              <a:t>Demographics Age and Gender</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4"/>
            <a:ext cx="5181600" cy="4720649"/>
          </a:xfrm>
        </p:spPr>
        <p:txBody>
          <a:bodyPr>
            <a:normAutofit/>
          </a:bodyPr>
          <a:lstStyle/>
          <a:p>
            <a:pPr marL="0" indent="0">
              <a:spcAft>
                <a:spcPts val="1200"/>
              </a:spcAft>
              <a:buNone/>
            </a:pPr>
            <a:r>
              <a:rPr lang="en-US" sz="3000" b="1" dirty="0"/>
              <a:t>Findings</a:t>
            </a:r>
            <a:endParaRPr lang="en-US" dirty="0"/>
          </a:p>
          <a:p>
            <a:r>
              <a:rPr lang="en-US" dirty="0"/>
              <a:t>92.5% of respondent developers are Men (10480)</a:t>
            </a:r>
          </a:p>
          <a:p>
            <a:r>
              <a:rPr lang="en-US" dirty="0"/>
              <a:t>6.5% of respondent developers are Women (731)</a:t>
            </a:r>
          </a:p>
          <a:p>
            <a:r>
              <a:rPr lang="en-US" dirty="0"/>
              <a:t>Majority of respondents were in the 20-40 age range</a:t>
            </a:r>
          </a:p>
          <a:p>
            <a:r>
              <a:rPr lang="en-US" dirty="0"/>
              <a:t>Age peak in 25-28 range</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4"/>
            <a:ext cx="5181600" cy="4720649"/>
          </a:xfrm>
        </p:spPr>
        <p:txBody>
          <a:bodyPr>
            <a:normAutofit/>
          </a:bodyPr>
          <a:lstStyle/>
          <a:p>
            <a:pPr marL="0" indent="0">
              <a:spcAft>
                <a:spcPts val="1200"/>
              </a:spcAft>
              <a:buNone/>
            </a:pPr>
            <a:r>
              <a:rPr lang="en-US" sz="3000" b="1" dirty="0"/>
              <a:t>Implications</a:t>
            </a:r>
            <a:endParaRPr lang="en-US" dirty="0"/>
          </a:p>
          <a:p>
            <a:r>
              <a:rPr lang="en-US" dirty="0"/>
              <a:t>Not many Women developers</a:t>
            </a:r>
          </a:p>
          <a:p>
            <a:pPr>
              <a:spcBef>
                <a:spcPts val="3600"/>
              </a:spcBef>
            </a:pPr>
            <a:endParaRPr lang="en-US" dirty="0"/>
          </a:p>
          <a:p>
            <a:pPr>
              <a:spcBef>
                <a:spcPts val="3600"/>
              </a:spcBef>
            </a:pPr>
            <a:r>
              <a:rPr lang="en-US" dirty="0"/>
              <a:t>Either Stock Overflow is mainly known and used by young age range</a:t>
            </a:r>
          </a:p>
          <a:p>
            <a:pPr>
              <a:spcBef>
                <a:spcPts val="1200"/>
              </a:spcBef>
            </a:pPr>
            <a:r>
              <a:rPr lang="en-US" dirty="0"/>
              <a:t>Either developer are of young age</a:t>
            </a:r>
          </a:p>
        </p:txBody>
      </p:sp>
    </p:spTree>
    <p:extLst>
      <p:ext uri="{BB962C8B-B14F-4D97-AF65-F5344CB8AC3E}">
        <p14:creationId xmlns:p14="http://schemas.microsoft.com/office/powerpoint/2010/main" val="20798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1000"/>
                                        <p:tgtEl>
                                          <p:spTgt spid="4">
                                            <p:txEl>
                                              <p:pRg st="0" end="0"/>
                                            </p:txEl>
                                          </p:spTgt>
                                        </p:tgtEl>
                                      </p:cBhvr>
                                    </p:animEffect>
                                    <p:anim calcmode="lin" valueType="num">
                                      <p:cBhvr>
                                        <p:cTn id="3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1000"/>
                                        <p:tgtEl>
                                          <p:spTgt spid="4">
                                            <p:txEl>
                                              <p:pRg st="1" end="1"/>
                                            </p:txEl>
                                          </p:spTgt>
                                        </p:tgtEl>
                                      </p:cBhvr>
                                    </p:animEffect>
                                    <p:anim calcmode="lin" valueType="num">
                                      <p:cBhvr>
                                        <p:cTn id="4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Effect transition="in" filter="fade">
                                      <p:cBhvr>
                                        <p:cTn id="46" dur="1000"/>
                                        <p:tgtEl>
                                          <p:spTgt spid="4">
                                            <p:txEl>
                                              <p:pRg st="3" end="3"/>
                                            </p:txEl>
                                          </p:spTgt>
                                        </p:tgtEl>
                                      </p:cBhvr>
                                    </p:animEffect>
                                    <p:anim calcmode="lin" valueType="num">
                                      <p:cBhvr>
                                        <p:cTn id="4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Effect transition="in" filter="fade">
                                      <p:cBhvr>
                                        <p:cTn id="51" dur="1000"/>
                                        <p:tgtEl>
                                          <p:spTgt spid="4">
                                            <p:txEl>
                                              <p:pRg st="4" end="4"/>
                                            </p:txEl>
                                          </p:spTgt>
                                        </p:tgtEl>
                                      </p:cBhvr>
                                    </p:animEffect>
                                    <p:anim calcmode="lin" valueType="num">
                                      <p:cBhvr>
                                        <p:cTn id="5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198869"/>
            <a:ext cx="11353800" cy="1325563"/>
          </a:xfrm>
        </p:spPr>
        <p:txBody>
          <a:bodyPr>
            <a:normAutofit/>
          </a:bodyPr>
          <a:lstStyle/>
          <a:p>
            <a:r>
              <a:rPr lang="en-US" dirty="0"/>
              <a:t>VISUALIZATION</a:t>
            </a:r>
            <a:br>
              <a:rPr lang="en-US" sz="4400" dirty="0"/>
            </a:br>
            <a:r>
              <a:rPr lang="en-US" sz="2700" dirty="0"/>
              <a:t>Demographics Compensation by country</a:t>
            </a:r>
            <a:endParaRPr lang="en-US" sz="36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528934" y="1690542"/>
            <a:ext cx="4884035" cy="501939"/>
          </a:xfrm>
        </p:spPr>
        <p:txBody>
          <a:bodyPr>
            <a:normAutofit fontScale="92500"/>
          </a:bodyPr>
          <a:lstStyle/>
          <a:p>
            <a:pPr marL="0" indent="0">
              <a:buNone/>
            </a:pPr>
            <a:r>
              <a:rPr lang="en-US" dirty="0"/>
              <a:t>Compensation (mean) by country</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5999" y="1686054"/>
            <a:ext cx="5610691" cy="501939"/>
          </a:xfrm>
        </p:spPr>
        <p:txBody>
          <a:bodyPr>
            <a:normAutofit fontScale="92500"/>
          </a:bodyPr>
          <a:lstStyle/>
          <a:p>
            <a:pPr marL="0" indent="0">
              <a:buNone/>
            </a:pPr>
            <a:r>
              <a:rPr lang="en-US" dirty="0"/>
              <a:t>Compensation (mean) by country top 50</a:t>
            </a:r>
          </a:p>
        </p:txBody>
      </p:sp>
      <p:pic>
        <p:nvPicPr>
          <p:cNvPr id="6" name="Picture 5">
            <a:extLst>
              <a:ext uri="{FF2B5EF4-FFF2-40B4-BE49-F238E27FC236}">
                <a16:creationId xmlns:a16="http://schemas.microsoft.com/office/drawing/2014/main" id="{AC35FB10-D154-BCFF-AD86-7556189357BE}"/>
              </a:ext>
            </a:extLst>
          </p:cNvPr>
          <p:cNvPicPr>
            <a:picLocks noChangeAspect="1"/>
          </p:cNvPicPr>
          <p:nvPr/>
        </p:nvPicPr>
        <p:blipFill>
          <a:blip r:embed="rId2"/>
          <a:srcRect/>
          <a:stretch/>
        </p:blipFill>
        <p:spPr>
          <a:xfrm>
            <a:off x="600438" y="2248546"/>
            <a:ext cx="5364145" cy="3569866"/>
          </a:xfrm>
          <a:prstGeom prst="rect">
            <a:avLst/>
          </a:prstGeom>
        </p:spPr>
      </p:pic>
      <p:pic>
        <p:nvPicPr>
          <p:cNvPr id="9" name="Picture 8">
            <a:extLst>
              <a:ext uri="{FF2B5EF4-FFF2-40B4-BE49-F238E27FC236}">
                <a16:creationId xmlns:a16="http://schemas.microsoft.com/office/drawing/2014/main" id="{D63ACD49-2977-D0CF-0973-D6F9F579A2A9}"/>
              </a:ext>
            </a:extLst>
          </p:cNvPr>
          <p:cNvPicPr>
            <a:picLocks noChangeAspect="1"/>
          </p:cNvPicPr>
          <p:nvPr/>
        </p:nvPicPr>
        <p:blipFill>
          <a:blip r:embed="rId3"/>
          <a:srcRect/>
          <a:stretch/>
        </p:blipFill>
        <p:spPr>
          <a:xfrm>
            <a:off x="6016089" y="2225677"/>
            <a:ext cx="5690602" cy="4135649"/>
          </a:xfrm>
          <a:prstGeom prst="rect">
            <a:avLst/>
          </a:prstGeom>
        </p:spPr>
      </p:pic>
      <p:sp>
        <p:nvSpPr>
          <p:cNvPr id="5" name="TextBox 4">
            <a:extLst>
              <a:ext uri="{FF2B5EF4-FFF2-40B4-BE49-F238E27FC236}">
                <a16:creationId xmlns:a16="http://schemas.microsoft.com/office/drawing/2014/main" id="{85929556-5325-D591-296D-015FAA67FBBE}"/>
              </a:ext>
            </a:extLst>
          </p:cNvPr>
          <p:cNvSpPr txBox="1"/>
          <p:nvPr/>
        </p:nvSpPr>
        <p:spPr>
          <a:xfrm>
            <a:off x="3283527" y="6338455"/>
            <a:ext cx="4488873" cy="369332"/>
          </a:xfrm>
          <a:prstGeom prst="rect">
            <a:avLst/>
          </a:prstGeom>
          <a:noFill/>
        </p:spPr>
        <p:txBody>
          <a:bodyPr wrap="square" rtlCol="0">
            <a:spAutoFit/>
          </a:bodyPr>
          <a:lstStyle/>
          <a:p>
            <a:r>
              <a:rPr lang="en-GB" dirty="0"/>
              <a:t>Compensation by most used language</a:t>
            </a:r>
          </a:p>
        </p:txBody>
      </p:sp>
    </p:spTree>
    <p:extLst>
      <p:ext uri="{BB962C8B-B14F-4D97-AF65-F5344CB8AC3E}">
        <p14:creationId xmlns:p14="http://schemas.microsoft.com/office/powerpoint/2010/main" val="61910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198869"/>
            <a:ext cx="11353800" cy="1325563"/>
          </a:xfrm>
        </p:spPr>
        <p:txBody>
          <a:bodyPr>
            <a:normAutofit fontScale="90000"/>
          </a:bodyPr>
          <a:lstStyle/>
          <a:p>
            <a:r>
              <a:rPr lang="en-US" dirty="0"/>
              <a:t>VISUALIZATION</a:t>
            </a:r>
            <a:br>
              <a:rPr lang="en-US" sz="4400" dirty="0"/>
            </a:br>
            <a:r>
              <a:rPr lang="en-US" sz="2600" dirty="0"/>
              <a:t>Demographics Compensation by age, gender and most used language</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528934" y="1690542"/>
            <a:ext cx="4884035" cy="501939"/>
          </a:xfrm>
        </p:spPr>
        <p:txBody>
          <a:bodyPr>
            <a:normAutofit fontScale="92500"/>
          </a:bodyPr>
          <a:lstStyle/>
          <a:p>
            <a:pPr marL="0" indent="0">
              <a:buNone/>
            </a:pPr>
            <a:r>
              <a:rPr lang="en-US" dirty="0"/>
              <a:t>Compensation (mean) by language</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6000" y="1686054"/>
            <a:ext cx="5021260" cy="501939"/>
          </a:xfrm>
        </p:spPr>
        <p:txBody>
          <a:bodyPr>
            <a:normAutofit fontScale="92500"/>
          </a:bodyPr>
          <a:lstStyle/>
          <a:p>
            <a:pPr marL="0" indent="0">
              <a:buNone/>
            </a:pPr>
            <a:r>
              <a:rPr lang="en-US" dirty="0"/>
              <a:t>Compensation by age and genders</a:t>
            </a:r>
          </a:p>
        </p:txBody>
      </p:sp>
      <p:pic>
        <p:nvPicPr>
          <p:cNvPr id="6" name="Picture 5">
            <a:extLst>
              <a:ext uri="{FF2B5EF4-FFF2-40B4-BE49-F238E27FC236}">
                <a16:creationId xmlns:a16="http://schemas.microsoft.com/office/drawing/2014/main" id="{AC35FB10-D154-BCFF-AD86-7556189357BE}"/>
              </a:ext>
            </a:extLst>
          </p:cNvPr>
          <p:cNvPicPr>
            <a:picLocks noChangeAspect="1"/>
          </p:cNvPicPr>
          <p:nvPr/>
        </p:nvPicPr>
        <p:blipFill>
          <a:blip r:embed="rId2"/>
          <a:srcRect/>
          <a:stretch/>
        </p:blipFill>
        <p:spPr>
          <a:xfrm>
            <a:off x="92152" y="2435584"/>
            <a:ext cx="6012031" cy="3227461"/>
          </a:xfrm>
          <a:prstGeom prst="rect">
            <a:avLst/>
          </a:prstGeom>
        </p:spPr>
      </p:pic>
      <p:pic>
        <p:nvPicPr>
          <p:cNvPr id="9" name="Picture 8">
            <a:extLst>
              <a:ext uri="{FF2B5EF4-FFF2-40B4-BE49-F238E27FC236}">
                <a16:creationId xmlns:a16="http://schemas.microsoft.com/office/drawing/2014/main" id="{D63ACD49-2977-D0CF-0973-D6F9F579A2A9}"/>
              </a:ext>
            </a:extLst>
          </p:cNvPr>
          <p:cNvPicPr>
            <a:picLocks noChangeAspect="1"/>
          </p:cNvPicPr>
          <p:nvPr/>
        </p:nvPicPr>
        <p:blipFill>
          <a:blip r:embed="rId3"/>
          <a:srcRect/>
          <a:stretch/>
        </p:blipFill>
        <p:spPr>
          <a:xfrm>
            <a:off x="6013575" y="2435584"/>
            <a:ext cx="5695631" cy="3715834"/>
          </a:xfrm>
          <a:prstGeom prst="rect">
            <a:avLst/>
          </a:prstGeom>
        </p:spPr>
      </p:pic>
    </p:spTree>
    <p:extLst>
      <p:ext uri="{BB962C8B-B14F-4D97-AF65-F5344CB8AC3E}">
        <p14:creationId xmlns:p14="http://schemas.microsoft.com/office/powerpoint/2010/main" val="412632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209260"/>
            <a:ext cx="11353800" cy="1325563"/>
          </a:xfrm>
        </p:spPr>
        <p:txBody>
          <a:bodyPr>
            <a:normAutofit fontScale="90000"/>
          </a:bodyPr>
          <a:lstStyle/>
          <a:p>
            <a:r>
              <a:rPr lang="en-US" dirty="0"/>
              <a:t>FINDINGS &amp; IMPLICATIONS</a:t>
            </a:r>
            <a:br>
              <a:rPr lang="en-US" sz="3200" dirty="0"/>
            </a:br>
            <a:r>
              <a:rPr lang="en-US" sz="3100" dirty="0"/>
              <a:t>Demographics Compensation by country age and gender</a:t>
            </a:r>
            <a:endParaRPr lang="en-US" sz="32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4"/>
            <a:ext cx="5181600" cy="4720649"/>
          </a:xfrm>
        </p:spPr>
        <p:txBody>
          <a:bodyPr>
            <a:normAutofit fontScale="85000" lnSpcReduction="20000"/>
          </a:bodyPr>
          <a:lstStyle/>
          <a:p>
            <a:pPr marL="0" indent="0">
              <a:spcAft>
                <a:spcPts val="1200"/>
              </a:spcAft>
              <a:buNone/>
            </a:pPr>
            <a:r>
              <a:rPr lang="en-US" sz="3000" b="1" dirty="0"/>
              <a:t>Findings</a:t>
            </a:r>
            <a:endParaRPr lang="en-US" dirty="0"/>
          </a:p>
          <a:p>
            <a:r>
              <a:rPr lang="en-US" dirty="0"/>
              <a:t>Top 3 countries with the highest average annual compensation are Kuwait, Switzerland, USA</a:t>
            </a:r>
          </a:p>
          <a:p>
            <a:r>
              <a:rPr lang="en-US" dirty="0"/>
              <a:t>Most paid developers are men</a:t>
            </a:r>
          </a:p>
          <a:p>
            <a:r>
              <a:rPr lang="en-US" dirty="0"/>
              <a:t>Most paid developers are between 25 - 35</a:t>
            </a:r>
          </a:p>
          <a:p>
            <a:r>
              <a:rPr lang="en-US" dirty="0"/>
              <a:t>Big disparities between men and women compensation, for each age group</a:t>
            </a:r>
          </a:p>
          <a:p>
            <a:r>
              <a:rPr lang="en-US" dirty="0"/>
              <a:t>Highest average compensations to developers who used Conjure and F#. Not deep disparities between the other languages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4"/>
            <a:ext cx="5181600" cy="4720649"/>
          </a:xfrm>
        </p:spPr>
        <p:txBody>
          <a:bodyPr>
            <a:normAutofit fontScale="85000" lnSpcReduction="20000"/>
          </a:bodyPr>
          <a:lstStyle/>
          <a:p>
            <a:pPr marL="0" indent="0">
              <a:spcAft>
                <a:spcPts val="1200"/>
              </a:spcAft>
              <a:buNone/>
            </a:pPr>
            <a:r>
              <a:rPr lang="en-US" sz="3000" b="1" dirty="0"/>
              <a:t>Implications</a:t>
            </a:r>
            <a:endParaRPr lang="en-US" dirty="0"/>
          </a:p>
          <a:p>
            <a:r>
              <a:rPr lang="en-US" dirty="0"/>
              <a:t>Not enough respondents from the other countries</a:t>
            </a:r>
          </a:p>
          <a:p>
            <a:pPr>
              <a:spcBef>
                <a:spcPts val="3200"/>
              </a:spcBef>
            </a:pPr>
            <a:r>
              <a:rPr lang="en-US" dirty="0"/>
              <a:t>Not enough female respondents</a:t>
            </a:r>
          </a:p>
          <a:p>
            <a:pPr>
              <a:spcBef>
                <a:spcPts val="3200"/>
              </a:spcBef>
            </a:pPr>
            <a:endParaRPr lang="en-US" dirty="0"/>
          </a:p>
          <a:p>
            <a:pPr>
              <a:spcBef>
                <a:spcPts val="3200"/>
              </a:spcBef>
            </a:pPr>
            <a:endParaRPr lang="en-US" dirty="0"/>
          </a:p>
          <a:p>
            <a:pPr>
              <a:spcBef>
                <a:spcPts val="3200"/>
              </a:spcBef>
            </a:pPr>
            <a:r>
              <a:rPr lang="en-US" dirty="0"/>
              <a:t>Similar compensation by language used</a:t>
            </a:r>
          </a:p>
        </p:txBody>
      </p:sp>
    </p:spTree>
    <p:extLst>
      <p:ext uri="{BB962C8B-B14F-4D97-AF65-F5344CB8AC3E}">
        <p14:creationId xmlns:p14="http://schemas.microsoft.com/office/powerpoint/2010/main" val="34725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1000"/>
                                        <p:tgtEl>
                                          <p:spTgt spid="4">
                                            <p:txEl>
                                              <p:pRg st="0" end="0"/>
                                            </p:txEl>
                                          </p:spTgt>
                                        </p:tgtEl>
                                      </p:cBhvr>
                                    </p:animEffect>
                                    <p:anim calcmode="lin" valueType="num">
                                      <p:cBhvr>
                                        <p:cTn id="4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1000"/>
                                        <p:tgtEl>
                                          <p:spTgt spid="4">
                                            <p:txEl>
                                              <p:pRg st="1" end="1"/>
                                            </p:txEl>
                                          </p:spTgt>
                                        </p:tgtEl>
                                      </p:cBhvr>
                                    </p:animEffect>
                                    <p:anim calcmode="lin" valueType="num">
                                      <p:cBhvr>
                                        <p:cTn id="4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Effect transition="in" filter="fade">
                                      <p:cBhvr>
                                        <p:cTn id="51" dur="1000"/>
                                        <p:tgtEl>
                                          <p:spTgt spid="4">
                                            <p:txEl>
                                              <p:pRg st="2" end="2"/>
                                            </p:txEl>
                                          </p:spTgt>
                                        </p:tgtEl>
                                      </p:cBhvr>
                                    </p:animEffect>
                                    <p:anim calcmode="lin" valueType="num">
                                      <p:cBhvr>
                                        <p:cTn id="5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1000"/>
                                        <p:tgtEl>
                                          <p:spTgt spid="4">
                                            <p:txEl>
                                              <p:pRg st="5" end="5"/>
                                            </p:txEl>
                                          </p:spTgt>
                                        </p:tgtEl>
                                      </p:cBhvr>
                                    </p:animEffect>
                                    <p:anim calcmode="lin" valueType="num">
                                      <p:cBhvr>
                                        <p:cTn id="5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Link</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131836" y="1801444"/>
            <a:ext cx="7221964" cy="2569239"/>
          </a:xfrm>
        </p:spPr>
        <p:txBody>
          <a:bodyPr>
            <a:normAutofit/>
          </a:bodyPr>
          <a:lstStyle/>
          <a:p>
            <a:pPr marL="0" indent="0">
              <a:buNone/>
            </a:pPr>
            <a:r>
              <a:rPr lang="en-US" sz="2200" dirty="0">
                <a:hlinkClick r:id="rId2">
                  <a:extLst>
                    <a:ext uri="{A12FA001-AC4F-418D-AE19-62706E023703}">
                      <ahyp:hlinkClr xmlns:ahyp="http://schemas.microsoft.com/office/drawing/2018/hyperlinkcolor" val="tx"/>
                    </a:ext>
                  </a:extLst>
                </a:hlinkClick>
              </a:rPr>
              <a:t>https://eu-de.dataplatform.cloud.ibm.com/dashboards/0a1df9d0-958b-4f64-baa4-ad920440ebc4/view/0365e1193eaa32d067d3eee407c829047e61775db4bbd10582817b4909627297f33f15c4c8281d0ed3190532f4bf165fc0</a:t>
            </a:r>
            <a:r>
              <a:rPr lang="en-US" sz="2200" dirty="0"/>
              <a:t> </a:t>
            </a:r>
          </a:p>
        </p:txBody>
      </p:sp>
      <p:grpSp>
        <p:nvGrpSpPr>
          <p:cNvPr id="8" name="Group 7">
            <a:extLst>
              <a:ext uri="{FF2B5EF4-FFF2-40B4-BE49-F238E27FC236}">
                <a16:creationId xmlns:a16="http://schemas.microsoft.com/office/drawing/2014/main" id="{8557F244-C111-4F24-0AC1-23375DC944BA}"/>
              </a:ext>
            </a:extLst>
          </p:cNvPr>
          <p:cNvGrpSpPr/>
          <p:nvPr/>
        </p:nvGrpSpPr>
        <p:grpSpPr>
          <a:xfrm>
            <a:off x="924235" y="2363190"/>
            <a:ext cx="2891499" cy="2891498"/>
            <a:chOff x="924235" y="2383972"/>
            <a:chExt cx="2891499" cy="2891498"/>
          </a:xfrm>
        </p:grpSpPr>
        <p:pic>
          <p:nvPicPr>
            <p:cNvPr id="5" name="Picture 4" descr="Bar chart with solid fill">
              <a:extLst>
                <a:ext uri="{FF2B5EF4-FFF2-40B4-BE49-F238E27FC236}">
                  <a16:creationId xmlns:a16="http://schemas.microsoft.com/office/drawing/2014/main" id="{49F6C466-B847-478E-ADAD-F2B14AA5067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24236" y="2383973"/>
              <a:ext cx="1445749" cy="1445749"/>
            </a:xfrm>
            <a:prstGeom prst="rect">
              <a:avLst/>
            </a:prstGeom>
          </p:spPr>
        </p:pic>
        <p:pic>
          <p:nvPicPr>
            <p:cNvPr id="4" name="Picture 4" descr="Scatterplot with solid fill">
              <a:extLst>
                <a:ext uri="{FF2B5EF4-FFF2-40B4-BE49-F238E27FC236}">
                  <a16:creationId xmlns:a16="http://schemas.microsoft.com/office/drawing/2014/main" id="{D9B9C696-4B8B-B577-980B-80FCDFB6421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69985" y="2383972"/>
              <a:ext cx="1445749" cy="1445749"/>
            </a:xfrm>
            <a:prstGeom prst="rect">
              <a:avLst/>
            </a:prstGeom>
          </p:spPr>
        </p:pic>
        <p:pic>
          <p:nvPicPr>
            <p:cNvPr id="6" name="Picture 4" descr="Hierarchy with solid fill">
              <a:extLst>
                <a:ext uri="{FF2B5EF4-FFF2-40B4-BE49-F238E27FC236}">
                  <a16:creationId xmlns:a16="http://schemas.microsoft.com/office/drawing/2014/main" id="{E9BA1635-7B2F-3143-6CAA-A24A35C201D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24235" y="3829721"/>
              <a:ext cx="1445749" cy="1445749"/>
            </a:xfrm>
            <a:prstGeom prst="rect">
              <a:avLst/>
            </a:prstGeom>
          </p:spPr>
        </p:pic>
        <p:pic>
          <p:nvPicPr>
            <p:cNvPr id="7" name="Picture 4" descr="Pie chart with solid fill">
              <a:extLst>
                <a:ext uri="{FF2B5EF4-FFF2-40B4-BE49-F238E27FC236}">
                  <a16:creationId xmlns:a16="http://schemas.microsoft.com/office/drawing/2014/main" id="{42A0E38C-6105-7F72-F2CC-8E50E33312E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369984" y="3829721"/>
              <a:ext cx="1445749" cy="1445749"/>
            </a:xfrm>
            <a:prstGeom prst="rect">
              <a:avLst/>
            </a:prstGeom>
          </p:spPr>
        </p:pic>
      </p:grpSp>
      <p:sp>
        <p:nvSpPr>
          <p:cNvPr id="9" name="TextBox 8">
            <a:extLst>
              <a:ext uri="{FF2B5EF4-FFF2-40B4-BE49-F238E27FC236}">
                <a16:creationId xmlns:a16="http://schemas.microsoft.com/office/drawing/2014/main" id="{8FCC36DF-EEBB-6B27-54B7-EA1E1A6C6CDB}"/>
              </a:ext>
            </a:extLst>
          </p:cNvPr>
          <p:cNvSpPr txBox="1"/>
          <p:nvPr/>
        </p:nvSpPr>
        <p:spPr>
          <a:xfrm>
            <a:off x="4131834" y="4294425"/>
            <a:ext cx="7221963" cy="1920526"/>
          </a:xfrm>
          <a:prstGeom prst="rect">
            <a:avLst/>
          </a:prstGeom>
        </p:spPr>
        <p:txBody>
          <a:bodyPr vert="horz" lIns="91440" tIns="45720" rIns="91440" bIns="45720" rtlCol="0">
            <a:normAutofit/>
          </a:bodyPr>
          <a:lstStyle>
            <a:lvl1pPr indent="0">
              <a:lnSpc>
                <a:spcPct val="90000"/>
              </a:lnSpc>
              <a:spcBef>
                <a:spcPts val="1000"/>
              </a:spcBef>
              <a:buFont typeface="Arial"/>
              <a:buNone/>
              <a:defRPr sz="2200">
                <a:solidFill>
                  <a:srgbClr val="7D9AB1"/>
                </a:solidFill>
                <a:latin typeface="IBM Plex Mono Text" panose="020B0509050203000203" pitchFamily="49" charset="0"/>
              </a:defRPr>
            </a:lvl1pPr>
            <a:lvl2pPr marL="685800" indent="-228600">
              <a:lnSpc>
                <a:spcPct val="90000"/>
              </a:lnSpc>
              <a:spcBef>
                <a:spcPts val="500"/>
              </a:spcBef>
              <a:buFont typeface="Arial"/>
              <a:buChar char="•"/>
              <a:defRPr sz="2400">
                <a:solidFill>
                  <a:srgbClr val="7D9AB1"/>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7D9AB1"/>
                </a:solidFill>
                <a:latin typeface="IBM Plex Mono Text" panose="020B0509050203000203" pitchFamily="49" charset="0"/>
              </a:defRPr>
            </a:lvl3pPr>
            <a:lvl4pPr marL="1600200" indent="-228600">
              <a:lnSpc>
                <a:spcPct val="90000"/>
              </a:lnSpc>
              <a:spcBef>
                <a:spcPts val="500"/>
              </a:spcBef>
              <a:buFont typeface="Arial"/>
              <a:buChar char="•"/>
              <a:defRPr>
                <a:solidFill>
                  <a:srgbClr val="7D9AB1"/>
                </a:solidFill>
                <a:latin typeface="IBM Plex Mono Text" panose="020B0509050203000203" pitchFamily="49" charset="0"/>
              </a:defRPr>
            </a:lvl4pPr>
            <a:lvl5pPr marL="2057400" indent="-228600">
              <a:lnSpc>
                <a:spcPct val="90000"/>
              </a:lnSpc>
              <a:spcBef>
                <a:spcPts val="500"/>
              </a:spcBef>
              <a:buFont typeface="Arial"/>
              <a:buChar char="•"/>
              <a:defRPr>
                <a:solidFill>
                  <a:srgbClr val="7D9AB1"/>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GB" dirty="0">
                <a:hlinkClick r:id="rId11">
                  <a:extLst>
                    <a:ext uri="{A12FA001-AC4F-418D-AE19-62706E023703}">
                      <ahyp:hlinkClr xmlns:ahyp="http://schemas.microsoft.com/office/drawing/2018/hyperlinkcolor" val="tx"/>
                    </a:ext>
                  </a:extLst>
                </a:hlinkClick>
              </a:rPr>
              <a:t>https://eu-de.dataplatform.cloud.ibm.com/dashboards/ab22463e-d212-4738-b5e3-f671302f8b23/view/053cdc7760ea2bca76fec8e407c829047e61775db4bbd10582817b4909627297f33f15c4c8281d0ed3190532f4bf165fc0</a:t>
            </a:r>
            <a:r>
              <a:rPr lang="en-GB" dirty="0"/>
              <a:t> </a:t>
            </a:r>
          </a:p>
        </p:txBody>
      </p:sp>
    </p:spTree>
    <p:extLst>
      <p:ext uri="{BB962C8B-B14F-4D97-AF65-F5344CB8AC3E}">
        <p14:creationId xmlns:p14="http://schemas.microsoft.com/office/powerpoint/2010/main" val="969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199" y="365125"/>
            <a:ext cx="10758055" cy="1325563"/>
          </a:xfrm>
        </p:spPr>
        <p:txBody>
          <a:bodyPr anchor="ctr">
            <a:normAutofit/>
          </a:bodyPr>
          <a:lstStyle/>
          <a:p>
            <a:r>
              <a:rPr lang="en-US" dirty="0"/>
              <a:t>DASHBOARD Tab 1 Current technology</a:t>
            </a:r>
          </a:p>
        </p:txBody>
      </p:sp>
      <p:pic>
        <p:nvPicPr>
          <p:cNvPr id="6" name="Content Placeholder 5">
            <a:extLst>
              <a:ext uri="{FF2B5EF4-FFF2-40B4-BE49-F238E27FC236}">
                <a16:creationId xmlns:a16="http://schemas.microsoft.com/office/drawing/2014/main" id="{1F9A1308-F634-9CD8-EF33-0302D6625547}"/>
              </a:ext>
            </a:extLst>
          </p:cNvPr>
          <p:cNvPicPr>
            <a:picLocks noGrp="1" noChangeAspect="1"/>
          </p:cNvPicPr>
          <p:nvPr>
            <p:ph idx="1"/>
          </p:nvPr>
        </p:nvPicPr>
        <p:blipFill>
          <a:blip r:embed="rId2"/>
          <a:stretch>
            <a:fillRect/>
          </a:stretch>
        </p:blipFill>
        <p:spPr>
          <a:xfrm>
            <a:off x="1460422" y="1420572"/>
            <a:ext cx="9271156" cy="5437428"/>
          </a:xfrm>
        </p:spPr>
      </p:pic>
    </p:spTree>
    <p:extLst>
      <p:ext uri="{BB962C8B-B14F-4D97-AF65-F5344CB8AC3E}">
        <p14:creationId xmlns:p14="http://schemas.microsoft.com/office/powerpoint/2010/main" val="91685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2 Future technology</a:t>
            </a:r>
          </a:p>
        </p:txBody>
      </p:sp>
      <p:pic>
        <p:nvPicPr>
          <p:cNvPr id="6" name="Content Placeholder 5" descr="Chart&#10;&#10;Description automatically generated">
            <a:extLst>
              <a:ext uri="{FF2B5EF4-FFF2-40B4-BE49-F238E27FC236}">
                <a16:creationId xmlns:a16="http://schemas.microsoft.com/office/drawing/2014/main" id="{A61A34CB-D10C-1E07-97FA-00BCFAC17963}"/>
              </a:ext>
            </a:extLst>
          </p:cNvPr>
          <p:cNvPicPr>
            <a:picLocks noGrp="1" noChangeAspect="1"/>
          </p:cNvPicPr>
          <p:nvPr>
            <p:ph idx="1"/>
          </p:nvPr>
        </p:nvPicPr>
        <p:blipFill>
          <a:blip r:embed="rId2"/>
          <a:stretch>
            <a:fillRect/>
          </a:stretch>
        </p:blipFill>
        <p:spPr>
          <a:xfrm>
            <a:off x="1419585" y="1381991"/>
            <a:ext cx="9352829" cy="5476009"/>
          </a:xfrm>
        </p:spPr>
      </p:pic>
    </p:spTree>
    <p:extLst>
      <p:ext uri="{BB962C8B-B14F-4D97-AF65-F5344CB8AC3E}">
        <p14:creationId xmlns:p14="http://schemas.microsoft.com/office/powerpoint/2010/main" val="326612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3 Demographics</a:t>
            </a:r>
          </a:p>
        </p:txBody>
      </p:sp>
      <p:pic>
        <p:nvPicPr>
          <p:cNvPr id="6" name="Content Placeholder 5" descr="Graphical user interface, application&#10;&#10;Description automatically generated">
            <a:extLst>
              <a:ext uri="{FF2B5EF4-FFF2-40B4-BE49-F238E27FC236}">
                <a16:creationId xmlns:a16="http://schemas.microsoft.com/office/drawing/2014/main" id="{672E8EE1-53E2-4720-DC64-1F63B8A698C9}"/>
              </a:ext>
            </a:extLst>
          </p:cNvPr>
          <p:cNvPicPr>
            <a:picLocks noGrp="1" noChangeAspect="1"/>
          </p:cNvPicPr>
          <p:nvPr>
            <p:ph idx="1"/>
          </p:nvPr>
        </p:nvPicPr>
        <p:blipFill>
          <a:blip r:embed="rId2"/>
          <a:stretch>
            <a:fillRect/>
          </a:stretch>
        </p:blipFill>
        <p:spPr>
          <a:xfrm>
            <a:off x="1413163" y="1371600"/>
            <a:ext cx="9365673" cy="5486400"/>
          </a:xfrm>
        </p:spPr>
      </p:pic>
    </p:spTree>
    <p:extLst>
      <p:ext uri="{BB962C8B-B14F-4D97-AF65-F5344CB8AC3E}">
        <p14:creationId xmlns:p14="http://schemas.microsoft.com/office/powerpoint/2010/main" val="351797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3691665" y="2678789"/>
            <a:ext cx="4808669" cy="895928"/>
          </a:xfrm>
          <a:solidFill>
            <a:srgbClr val="6D6D70">
              <a:alpha val="70000"/>
            </a:srgbClr>
          </a:solidFill>
        </p:spPr>
        <p:txBody>
          <a:bodyPr anchor="b">
            <a:normAutofit/>
          </a:bodyPr>
          <a:lstStyle/>
          <a:p>
            <a:r>
              <a:rPr lang="en-US" dirty="0"/>
              <a:t>DISCUSSION</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subTitle" idx="1"/>
          </p:nvPr>
        </p:nvSpPr>
        <p:spPr>
          <a:xfrm>
            <a:off x="2880360" y="3731247"/>
            <a:ext cx="6431280" cy="1655762"/>
          </a:xfrm>
        </p:spPr>
        <p:txBody>
          <a:bodyPr>
            <a:normAutofit/>
          </a:bodyPr>
          <a:lstStyle/>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21218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descr="Chat with solid fill">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rc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172200" y="2394311"/>
            <a:ext cx="5181600" cy="3213966"/>
          </a:xfrm>
        </p:spPr>
        <p:txBody>
          <a:bodyPr>
            <a:normAutofit/>
          </a:bodyPr>
          <a:lstStyle/>
          <a:p>
            <a:r>
              <a:rPr lang="en-US" dirty="0"/>
              <a:t>Trends of most used vs most desired for next year languages</a:t>
            </a:r>
          </a:p>
          <a:p>
            <a:r>
              <a:rPr lang="en-US" dirty="0"/>
              <a:t>Trends of most used vs most desired for next year databases</a:t>
            </a:r>
          </a:p>
          <a:p>
            <a:r>
              <a:rPr lang="en-US" dirty="0"/>
              <a:t>Developers respondents characteristics by age gender country compensation</a:t>
            </a:r>
          </a:p>
        </p:txBody>
      </p:sp>
    </p:spTree>
    <p:extLst>
      <p:ext uri="{BB962C8B-B14F-4D97-AF65-F5344CB8AC3E}">
        <p14:creationId xmlns:p14="http://schemas.microsoft.com/office/powerpoint/2010/main" val="21611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anim calcmode="lin" valueType="num">
                                      <p:cBhvr>
                                        <p:cTn id="1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sentation with checklist with solid fill">
            <a:extLst>
              <a:ext uri="{FF2B5EF4-FFF2-40B4-BE49-F238E27FC236}">
                <a16:creationId xmlns:a16="http://schemas.microsoft.com/office/drawing/2014/main" id="{9B37F9FA-3571-49C2-8811-B1159FCC0D6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82054" y="2025672"/>
            <a:ext cx="3194581" cy="3194581"/>
          </a:xfrm>
          <a:prstGeom prst="rect">
            <a:avLst/>
          </a:prstGeom>
          <a:noFill/>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120179" y="1398494"/>
            <a:ext cx="7289767" cy="5459506"/>
          </a:xfrm>
        </p:spPr>
        <p:txBody>
          <a:bodyPr numCol="2">
            <a:noAutofit/>
          </a:bodyPr>
          <a:lstStyle/>
          <a:p>
            <a:r>
              <a:rPr lang="en-US" sz="2400" dirty="0"/>
              <a:t>Executive Summary</a:t>
            </a:r>
          </a:p>
          <a:p>
            <a:r>
              <a:rPr lang="en-US" sz="2400" dirty="0"/>
              <a:t>Introduction</a:t>
            </a:r>
          </a:p>
          <a:p>
            <a:pPr lvl="1"/>
            <a:r>
              <a:rPr lang="en-US" sz="1800" dirty="0"/>
              <a:t>Problem</a:t>
            </a:r>
          </a:p>
          <a:p>
            <a:pPr lvl="1"/>
            <a:r>
              <a:rPr lang="en-US" sz="1800" dirty="0"/>
              <a:t>Questions for analysis</a:t>
            </a:r>
          </a:p>
          <a:p>
            <a:r>
              <a:rPr lang="en-US" sz="2400" dirty="0"/>
              <a:t>Methodology</a:t>
            </a:r>
          </a:p>
          <a:p>
            <a:r>
              <a:rPr lang="en-US" sz="2400" dirty="0"/>
              <a:t>Results</a:t>
            </a:r>
          </a:p>
          <a:p>
            <a:pPr lvl="1"/>
            <a:r>
              <a:rPr lang="en-US" sz="1800" dirty="0"/>
              <a:t>Answers to questions for analysis as Visualizations &amp; Findings and implications</a:t>
            </a:r>
          </a:p>
          <a:p>
            <a:pPr lvl="2"/>
            <a:r>
              <a:rPr lang="en-US" sz="1400" dirty="0"/>
              <a:t>Most used vs most desired languages</a:t>
            </a:r>
          </a:p>
          <a:p>
            <a:pPr lvl="2"/>
            <a:r>
              <a:rPr lang="en-US" sz="1400" dirty="0"/>
              <a:t>Most used vs most desired databases</a:t>
            </a:r>
          </a:p>
          <a:p>
            <a:pPr lvl="2"/>
            <a:r>
              <a:rPr lang="en-US" sz="1400" dirty="0"/>
              <a:t>Developers count by age gender country</a:t>
            </a:r>
          </a:p>
          <a:p>
            <a:pPr lvl="2"/>
            <a:r>
              <a:rPr lang="en-US" sz="1400" dirty="0"/>
              <a:t>Compensation by age gender country</a:t>
            </a:r>
          </a:p>
          <a:p>
            <a:pPr lvl="1"/>
            <a:r>
              <a:rPr lang="en-US" sz="1800" dirty="0"/>
              <a:t>Dashboard</a:t>
            </a:r>
          </a:p>
          <a:p>
            <a:r>
              <a:rPr lang="en-US" sz="2400" dirty="0"/>
              <a:t>Discussion</a:t>
            </a:r>
          </a:p>
          <a:p>
            <a:pPr lvl="1"/>
            <a:r>
              <a:rPr lang="en-US" sz="1800" dirty="0"/>
              <a:t>Findings &amp; Implications</a:t>
            </a:r>
          </a:p>
          <a:p>
            <a:r>
              <a:rPr lang="en-US" sz="2400" dirty="0"/>
              <a:t>Conclusion</a:t>
            </a:r>
          </a:p>
          <a:p>
            <a:r>
              <a:rPr lang="en-US" sz="2400" dirty="0"/>
              <a:t>Appendix</a:t>
            </a:r>
          </a:p>
          <a:p>
            <a:pPr lvl="1"/>
            <a:r>
              <a:rPr lang="en-US" sz="1800" dirty="0"/>
              <a:t>Most used vs desired platforms</a:t>
            </a:r>
          </a:p>
          <a:p>
            <a:pPr lvl="1"/>
            <a:r>
              <a:rPr lang="en-US" sz="1800" dirty="0"/>
              <a:t>Most used vs desired web frames</a:t>
            </a:r>
          </a:p>
          <a:p>
            <a:pPr lvl="1"/>
            <a:r>
              <a:rPr lang="en-US" sz="1800" dirty="0"/>
              <a:t>Number of job postings</a:t>
            </a:r>
          </a:p>
          <a:p>
            <a:pPr lvl="1"/>
            <a:r>
              <a:rPr lang="en-US" sz="1800" dirty="0"/>
              <a:t>Popular languages</a:t>
            </a:r>
          </a:p>
          <a:p>
            <a:pPr lvl="1"/>
            <a:r>
              <a:rPr lang="en-US" sz="1800" dirty="0"/>
              <a:t>Work locations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56792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1000"/>
                                        <p:tgtEl>
                                          <p:spTgt spid="3">
                                            <p:txEl>
                                              <p:pRg st="10" end="10"/>
                                            </p:txEl>
                                          </p:spTgt>
                                        </p:tgtEl>
                                      </p:cBhvr>
                                    </p:animEffect>
                                    <p:anim calcmode="lin" valueType="num">
                                      <p:cBhvr>
                                        <p:cTn id="6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fade">
                                      <p:cBhvr>
                                        <p:cTn id="71" dur="1000"/>
                                        <p:tgtEl>
                                          <p:spTgt spid="3">
                                            <p:txEl>
                                              <p:pRg st="11" end="11"/>
                                            </p:txEl>
                                          </p:spTgt>
                                        </p:tgtEl>
                                      </p:cBhvr>
                                    </p:animEffect>
                                    <p:anim calcmode="lin" valueType="num">
                                      <p:cBhvr>
                                        <p:cTn id="7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3">
                                            <p:txEl>
                                              <p:pRg st="12" end="12"/>
                                            </p:txEl>
                                          </p:spTgt>
                                        </p:tgtEl>
                                        <p:attrNameLst>
                                          <p:attrName>style.visibility</p:attrName>
                                        </p:attrNameLst>
                                      </p:cBhvr>
                                      <p:to>
                                        <p:strVal val="visible"/>
                                      </p:to>
                                    </p:set>
                                    <p:animEffect transition="in" filter="fade">
                                      <p:cBhvr>
                                        <p:cTn id="76" dur="1000"/>
                                        <p:tgtEl>
                                          <p:spTgt spid="3">
                                            <p:txEl>
                                              <p:pRg st="12" end="12"/>
                                            </p:txEl>
                                          </p:spTgt>
                                        </p:tgtEl>
                                      </p:cBhvr>
                                    </p:animEffect>
                                    <p:anim calcmode="lin" valueType="num">
                                      <p:cBhvr>
                                        <p:cTn id="77"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Effect transition="in" filter="fade">
                                      <p:cBhvr>
                                        <p:cTn id="81" dur="1000"/>
                                        <p:tgtEl>
                                          <p:spTgt spid="3">
                                            <p:txEl>
                                              <p:pRg st="13" end="13"/>
                                            </p:txEl>
                                          </p:spTgt>
                                        </p:tgtEl>
                                      </p:cBhvr>
                                    </p:animEffect>
                                    <p:anim calcmode="lin" valueType="num">
                                      <p:cBhvr>
                                        <p:cTn id="82"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3">
                                            <p:txEl>
                                              <p:pRg st="14" end="14"/>
                                            </p:txEl>
                                          </p:spTgt>
                                        </p:tgtEl>
                                        <p:attrNameLst>
                                          <p:attrName>style.visibility</p:attrName>
                                        </p:attrNameLst>
                                      </p:cBhvr>
                                      <p:to>
                                        <p:strVal val="visible"/>
                                      </p:to>
                                    </p:set>
                                    <p:animEffect transition="in" filter="fade">
                                      <p:cBhvr>
                                        <p:cTn id="86" dur="1000"/>
                                        <p:tgtEl>
                                          <p:spTgt spid="3">
                                            <p:txEl>
                                              <p:pRg st="14" end="14"/>
                                            </p:txEl>
                                          </p:spTgt>
                                        </p:tgtEl>
                                      </p:cBhvr>
                                    </p:animEffect>
                                    <p:anim calcmode="lin" valueType="num">
                                      <p:cBhvr>
                                        <p:cTn id="8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3">
                                            <p:txEl>
                                              <p:pRg st="15" end="15"/>
                                            </p:txEl>
                                          </p:spTgt>
                                        </p:tgtEl>
                                        <p:attrNameLst>
                                          <p:attrName>style.visibility</p:attrName>
                                        </p:attrNameLst>
                                      </p:cBhvr>
                                      <p:to>
                                        <p:strVal val="visible"/>
                                      </p:to>
                                    </p:set>
                                    <p:animEffect transition="in" filter="fade">
                                      <p:cBhvr>
                                        <p:cTn id="91" dur="1000"/>
                                        <p:tgtEl>
                                          <p:spTgt spid="3">
                                            <p:txEl>
                                              <p:pRg st="15" end="15"/>
                                            </p:txEl>
                                          </p:spTgt>
                                        </p:tgtEl>
                                      </p:cBhvr>
                                    </p:animEffect>
                                    <p:anim calcmode="lin" valueType="num">
                                      <p:cBhvr>
                                        <p:cTn id="92"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3">
                                            <p:txEl>
                                              <p:pRg st="16" end="16"/>
                                            </p:txEl>
                                          </p:spTgt>
                                        </p:tgtEl>
                                        <p:attrNameLst>
                                          <p:attrName>style.visibility</p:attrName>
                                        </p:attrNameLst>
                                      </p:cBhvr>
                                      <p:to>
                                        <p:strVal val="visible"/>
                                      </p:to>
                                    </p:set>
                                    <p:animEffect transition="in" filter="fade">
                                      <p:cBhvr>
                                        <p:cTn id="96" dur="1000"/>
                                        <p:tgtEl>
                                          <p:spTgt spid="3">
                                            <p:txEl>
                                              <p:pRg st="16" end="16"/>
                                            </p:txEl>
                                          </p:spTgt>
                                        </p:tgtEl>
                                      </p:cBhvr>
                                    </p:animEffect>
                                    <p:anim calcmode="lin" valueType="num">
                                      <p:cBhvr>
                                        <p:cTn id="97"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98"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3">
                                            <p:txEl>
                                              <p:pRg st="17" end="17"/>
                                            </p:txEl>
                                          </p:spTgt>
                                        </p:tgtEl>
                                        <p:attrNameLst>
                                          <p:attrName>style.visibility</p:attrName>
                                        </p:attrNameLst>
                                      </p:cBhvr>
                                      <p:to>
                                        <p:strVal val="visible"/>
                                      </p:to>
                                    </p:set>
                                    <p:animEffect transition="in" filter="fade">
                                      <p:cBhvr>
                                        <p:cTn id="101" dur="1000"/>
                                        <p:tgtEl>
                                          <p:spTgt spid="3">
                                            <p:txEl>
                                              <p:pRg st="17" end="17"/>
                                            </p:txEl>
                                          </p:spTgt>
                                        </p:tgtEl>
                                      </p:cBhvr>
                                    </p:animEffect>
                                    <p:anim calcmode="lin" valueType="num">
                                      <p:cBhvr>
                                        <p:cTn id="102"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103" dur="1000" fill="hold"/>
                                        <p:tgtEl>
                                          <p:spTgt spid="3">
                                            <p:txEl>
                                              <p:pRg st="17" end="17"/>
                                            </p:txEl>
                                          </p:spTgt>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0"/>
                                  </p:stCondLst>
                                  <p:childTnLst>
                                    <p:set>
                                      <p:cBhvr>
                                        <p:cTn id="105" dur="1" fill="hold">
                                          <p:stCondLst>
                                            <p:cond delay="0"/>
                                          </p:stCondLst>
                                        </p:cTn>
                                        <p:tgtEl>
                                          <p:spTgt spid="3">
                                            <p:txEl>
                                              <p:pRg st="18" end="18"/>
                                            </p:txEl>
                                          </p:spTgt>
                                        </p:tgtEl>
                                        <p:attrNameLst>
                                          <p:attrName>style.visibility</p:attrName>
                                        </p:attrNameLst>
                                      </p:cBhvr>
                                      <p:to>
                                        <p:strVal val="visible"/>
                                      </p:to>
                                    </p:set>
                                    <p:animEffect transition="in" filter="fade">
                                      <p:cBhvr>
                                        <p:cTn id="106" dur="1000"/>
                                        <p:tgtEl>
                                          <p:spTgt spid="3">
                                            <p:txEl>
                                              <p:pRg st="18" end="18"/>
                                            </p:txEl>
                                          </p:spTgt>
                                        </p:tgtEl>
                                      </p:cBhvr>
                                    </p:animEffect>
                                    <p:anim calcmode="lin" valueType="num">
                                      <p:cBhvr>
                                        <p:cTn id="107"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108" dur="1000" fill="hold"/>
                                        <p:tgtEl>
                                          <p:spTgt spid="3">
                                            <p:txEl>
                                              <p:pRg st="18" end="18"/>
                                            </p:txEl>
                                          </p:spTgt>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0"/>
                                  </p:stCondLst>
                                  <p:childTnLst>
                                    <p:set>
                                      <p:cBhvr>
                                        <p:cTn id="110" dur="1" fill="hold">
                                          <p:stCondLst>
                                            <p:cond delay="0"/>
                                          </p:stCondLst>
                                        </p:cTn>
                                        <p:tgtEl>
                                          <p:spTgt spid="3">
                                            <p:txEl>
                                              <p:pRg st="19" end="19"/>
                                            </p:txEl>
                                          </p:spTgt>
                                        </p:tgtEl>
                                        <p:attrNameLst>
                                          <p:attrName>style.visibility</p:attrName>
                                        </p:attrNameLst>
                                      </p:cBhvr>
                                      <p:to>
                                        <p:strVal val="visible"/>
                                      </p:to>
                                    </p:set>
                                    <p:animEffect transition="in" filter="fade">
                                      <p:cBhvr>
                                        <p:cTn id="111" dur="1000"/>
                                        <p:tgtEl>
                                          <p:spTgt spid="3">
                                            <p:txEl>
                                              <p:pRg st="19" end="19"/>
                                            </p:txEl>
                                          </p:spTgt>
                                        </p:tgtEl>
                                      </p:cBhvr>
                                    </p:animEffect>
                                    <p:anim calcmode="lin" valueType="num">
                                      <p:cBhvr>
                                        <p:cTn id="112"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113" dur="1000" fill="hold"/>
                                        <p:tgtEl>
                                          <p:spTgt spid="3">
                                            <p:txEl>
                                              <p:pRg st="19" end="19"/>
                                            </p:txEl>
                                          </p:spTgt>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3">
                                            <p:txEl>
                                              <p:pRg st="20" end="20"/>
                                            </p:txEl>
                                          </p:spTgt>
                                        </p:tgtEl>
                                        <p:attrNameLst>
                                          <p:attrName>style.visibility</p:attrName>
                                        </p:attrNameLst>
                                      </p:cBhvr>
                                      <p:to>
                                        <p:strVal val="visible"/>
                                      </p:to>
                                    </p:set>
                                    <p:animEffect transition="in" filter="fade">
                                      <p:cBhvr>
                                        <p:cTn id="116" dur="1000"/>
                                        <p:tgtEl>
                                          <p:spTgt spid="3">
                                            <p:txEl>
                                              <p:pRg st="20" end="20"/>
                                            </p:txEl>
                                          </p:spTgt>
                                        </p:tgtEl>
                                      </p:cBhvr>
                                    </p:animEffect>
                                    <p:anim calcmode="lin" valueType="num">
                                      <p:cBhvr>
                                        <p:cTn id="117" dur="1000" fill="hold"/>
                                        <p:tgtEl>
                                          <p:spTgt spid="3">
                                            <p:txEl>
                                              <p:pRg st="20" end="20"/>
                                            </p:txEl>
                                          </p:spTgt>
                                        </p:tgtEl>
                                        <p:attrNameLst>
                                          <p:attrName>ppt_x</p:attrName>
                                        </p:attrNameLst>
                                      </p:cBhvr>
                                      <p:tavLst>
                                        <p:tav tm="0">
                                          <p:val>
                                            <p:strVal val="#ppt_x"/>
                                          </p:val>
                                        </p:tav>
                                        <p:tav tm="100000">
                                          <p:val>
                                            <p:strVal val="#ppt_x"/>
                                          </p:val>
                                        </p:tav>
                                      </p:tavLst>
                                    </p:anim>
                                    <p:anim calcmode="lin" valueType="num">
                                      <p:cBhvr>
                                        <p:cTn id="118" dur="1000" fill="hold"/>
                                        <p:tgtEl>
                                          <p:spTgt spid="3">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209260"/>
            <a:ext cx="11353800" cy="1325563"/>
          </a:xfrm>
        </p:spPr>
        <p:txBody>
          <a:bodyPr>
            <a:normAutofit/>
          </a:bodyPr>
          <a:lstStyle/>
          <a:p>
            <a:r>
              <a:rPr lang="en-US" dirty="0"/>
              <a:t>FINDINGS &amp; IMPLICATIONS</a:t>
            </a:r>
            <a:br>
              <a:rPr lang="en-US" sz="3200" dirty="0"/>
            </a:br>
            <a:r>
              <a:rPr lang="en-US" sz="3200"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4"/>
            <a:ext cx="5181600" cy="4720649"/>
          </a:xfrm>
        </p:spPr>
        <p:txBody>
          <a:bodyPr>
            <a:normAutofit fontScale="92500" lnSpcReduction="20000"/>
          </a:bodyPr>
          <a:lstStyle/>
          <a:p>
            <a:pPr marL="0" indent="0">
              <a:spcAft>
                <a:spcPts val="1200"/>
              </a:spcAft>
              <a:buNone/>
            </a:pPr>
            <a:r>
              <a:rPr lang="en-US" sz="3000" b="1" dirty="0"/>
              <a:t>Findings</a:t>
            </a:r>
            <a:endParaRPr lang="en-US" dirty="0"/>
          </a:p>
          <a:p>
            <a:r>
              <a:rPr lang="en-US" dirty="0"/>
              <a:t>JavaScript and HTML/CSS are both the most used and most desired for next year languages</a:t>
            </a:r>
          </a:p>
          <a:p>
            <a:r>
              <a:rPr lang="en-US" dirty="0"/>
              <a:t>Python is the 3</a:t>
            </a:r>
            <a:r>
              <a:rPr lang="en-US" baseline="30000" dirty="0"/>
              <a:t>rd</a:t>
            </a:r>
            <a:r>
              <a:rPr lang="en-US" dirty="0"/>
              <a:t> most wanted language to be learnt for the next year (5</a:t>
            </a:r>
            <a:r>
              <a:rPr lang="en-US" baseline="30000" dirty="0"/>
              <a:t>th</a:t>
            </a:r>
            <a:r>
              <a:rPr lang="en-US" dirty="0"/>
              <a:t> of most used language)</a:t>
            </a:r>
          </a:p>
          <a:p>
            <a:r>
              <a:rPr lang="en-US" dirty="0"/>
              <a:t>SQL was the 3</a:t>
            </a:r>
            <a:r>
              <a:rPr lang="en-US" baseline="30000" dirty="0"/>
              <a:t>rd</a:t>
            </a:r>
            <a:r>
              <a:rPr lang="en-US" dirty="0"/>
              <a:t> most used language, but decreased to 4</a:t>
            </a:r>
            <a:r>
              <a:rPr lang="en-US" baseline="30000" dirty="0"/>
              <a:t>th</a:t>
            </a:r>
            <a:r>
              <a:rPr lang="en-US" dirty="0"/>
              <a:t> most desired language to be learnt</a:t>
            </a:r>
          </a:p>
          <a:p>
            <a:r>
              <a:rPr lang="en-US" dirty="0"/>
              <a:t>TypeScript replaces Bash/Shell/PowerShell in the top 5 desired languages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4"/>
            <a:ext cx="5181600" cy="4720649"/>
          </a:xfrm>
        </p:spPr>
        <p:txBody>
          <a:bodyPr>
            <a:normAutofit fontScale="92500" lnSpcReduction="20000"/>
          </a:bodyPr>
          <a:lstStyle/>
          <a:p>
            <a:pPr marL="0" indent="0">
              <a:spcAft>
                <a:spcPts val="1200"/>
              </a:spcAft>
              <a:buNone/>
            </a:pPr>
            <a:r>
              <a:rPr lang="en-US" sz="3000" b="1" dirty="0"/>
              <a:t>Implications</a:t>
            </a:r>
            <a:endParaRPr lang="en-US" dirty="0"/>
          </a:p>
          <a:p>
            <a:r>
              <a:rPr lang="en-US" dirty="0"/>
              <a:t>JavaScript and HTML/CSS continue to be languages to be learnt</a:t>
            </a:r>
          </a:p>
          <a:p>
            <a:pPr>
              <a:spcBef>
                <a:spcPts val="3200"/>
              </a:spcBef>
            </a:pPr>
            <a:r>
              <a:rPr lang="en-US" dirty="0"/>
              <a:t>Increase interest in the Opensource Python language</a:t>
            </a:r>
          </a:p>
          <a:p>
            <a:pPr>
              <a:spcBef>
                <a:spcPts val="3600"/>
              </a:spcBef>
            </a:pPr>
            <a:r>
              <a:rPr lang="en-US" dirty="0"/>
              <a:t>Slightly decrease interest in the SQL language</a:t>
            </a:r>
          </a:p>
          <a:p>
            <a:pPr>
              <a:spcBef>
                <a:spcPts val="3000"/>
              </a:spcBef>
            </a:pPr>
            <a:r>
              <a:rPr lang="en-US" dirty="0"/>
              <a:t>Give more focus on TypeScript rather than Bash/Shell/PowerShell</a:t>
            </a:r>
          </a:p>
        </p:txBody>
      </p:sp>
    </p:spTree>
    <p:extLst>
      <p:ext uri="{BB962C8B-B14F-4D97-AF65-F5344CB8AC3E}">
        <p14:creationId xmlns:p14="http://schemas.microsoft.com/office/powerpoint/2010/main" val="134501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1000"/>
                                        <p:tgtEl>
                                          <p:spTgt spid="4">
                                            <p:txEl>
                                              <p:pRg st="0" end="0"/>
                                            </p:txEl>
                                          </p:spTgt>
                                        </p:tgtEl>
                                      </p:cBhvr>
                                    </p:animEffect>
                                    <p:anim calcmode="lin" valueType="num">
                                      <p:cBhvr>
                                        <p:cTn id="3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1000"/>
                                        <p:tgtEl>
                                          <p:spTgt spid="4">
                                            <p:txEl>
                                              <p:pRg st="1" end="1"/>
                                            </p:txEl>
                                          </p:spTgt>
                                        </p:tgtEl>
                                      </p:cBhvr>
                                    </p:animEffect>
                                    <p:anim calcmode="lin" valueType="num">
                                      <p:cBhvr>
                                        <p:cTn id="4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animEffect transition="in" filter="fade">
                                      <p:cBhvr>
                                        <p:cTn id="46" dur="1000"/>
                                        <p:tgtEl>
                                          <p:spTgt spid="4">
                                            <p:txEl>
                                              <p:pRg st="2" end="2"/>
                                            </p:txEl>
                                          </p:spTgt>
                                        </p:tgtEl>
                                      </p:cBhvr>
                                    </p:animEffect>
                                    <p:anim calcmode="lin" valueType="num">
                                      <p:cBhvr>
                                        <p:cTn id="4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2" end="2"/>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animEffect transition="in" filter="fade">
                                      <p:cBhvr>
                                        <p:cTn id="51" dur="1000"/>
                                        <p:tgtEl>
                                          <p:spTgt spid="4">
                                            <p:txEl>
                                              <p:pRg st="3" end="3"/>
                                            </p:txEl>
                                          </p:spTgt>
                                        </p:tgtEl>
                                      </p:cBhvr>
                                    </p:animEffect>
                                    <p:anim calcmode="lin" valueType="num">
                                      <p:cBhvr>
                                        <p:cTn id="5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4">
                                            <p:txEl>
                                              <p:pRg st="4" end="4"/>
                                            </p:txEl>
                                          </p:spTgt>
                                        </p:tgtEl>
                                        <p:attrNameLst>
                                          <p:attrName>style.visibility</p:attrName>
                                        </p:attrNameLst>
                                      </p:cBhvr>
                                      <p:to>
                                        <p:strVal val="visible"/>
                                      </p:to>
                                    </p:set>
                                    <p:animEffect transition="in" filter="fade">
                                      <p:cBhvr>
                                        <p:cTn id="56" dur="1000"/>
                                        <p:tgtEl>
                                          <p:spTgt spid="4">
                                            <p:txEl>
                                              <p:pRg st="4" end="4"/>
                                            </p:txEl>
                                          </p:spTgt>
                                        </p:tgtEl>
                                      </p:cBhvr>
                                    </p:animEffect>
                                    <p:anim calcmode="lin" valueType="num">
                                      <p:cBhvr>
                                        <p:cTn id="5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742496"/>
            <a:ext cx="5181600" cy="4689475"/>
          </a:xfrm>
        </p:spPr>
        <p:txBody>
          <a:bodyPr>
            <a:normAutofit fontScale="85000" lnSpcReduction="10000"/>
          </a:bodyPr>
          <a:lstStyle/>
          <a:p>
            <a:pPr marL="0" indent="0">
              <a:spcAft>
                <a:spcPts val="1200"/>
              </a:spcAft>
              <a:buNone/>
            </a:pPr>
            <a:r>
              <a:rPr lang="en-US" sz="3300" b="1" dirty="0"/>
              <a:t>Findings</a:t>
            </a:r>
            <a:endParaRPr lang="en-US" dirty="0"/>
          </a:p>
          <a:p>
            <a:r>
              <a:rPr lang="en-US" dirty="0"/>
              <a:t>PostgreSQL and MongoDB are the most desired for next year DB, gaining better positions from the most used list</a:t>
            </a:r>
          </a:p>
          <a:p>
            <a:r>
              <a:rPr lang="en-US" dirty="0"/>
              <a:t>MySQL is the most used DB and still in the top 5 most desired for next year</a:t>
            </a:r>
          </a:p>
          <a:p>
            <a:r>
              <a:rPr lang="en-US" dirty="0"/>
              <a:t>Microsoft SQL server 2</a:t>
            </a:r>
            <a:r>
              <a:rPr lang="en-US" baseline="30000" dirty="0"/>
              <a:t>nd</a:t>
            </a:r>
            <a:r>
              <a:rPr lang="en-US" dirty="0"/>
              <a:t> most used DB but not in the top 5 most desired for next year</a:t>
            </a:r>
          </a:p>
          <a:p>
            <a:r>
              <a:rPr lang="en-US" dirty="0"/>
              <a:t>SQLite in the top 5 most used DB but not in the top 5 most desired for next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742496"/>
            <a:ext cx="5181600" cy="4689475"/>
          </a:xfrm>
        </p:spPr>
        <p:txBody>
          <a:bodyPr>
            <a:normAutofit fontScale="85000" lnSpcReduction="10000"/>
          </a:bodyPr>
          <a:lstStyle/>
          <a:p>
            <a:pPr marL="0" indent="0">
              <a:spcAft>
                <a:spcPts val="1200"/>
              </a:spcAft>
              <a:buNone/>
            </a:pPr>
            <a:r>
              <a:rPr lang="en-US" sz="3100" b="1" dirty="0"/>
              <a:t>Implications</a:t>
            </a:r>
            <a:endParaRPr lang="en-US" dirty="0"/>
          </a:p>
          <a:p>
            <a:r>
              <a:rPr lang="en-US" dirty="0"/>
              <a:t>Give more focus on PostgreSQL and MongoDB as DB</a:t>
            </a:r>
          </a:p>
          <a:p>
            <a:pPr>
              <a:spcBef>
                <a:spcPts val="4800"/>
              </a:spcBef>
            </a:pPr>
            <a:r>
              <a:rPr lang="en-US" dirty="0"/>
              <a:t>Keep focus on MySQL DB</a:t>
            </a:r>
          </a:p>
          <a:p>
            <a:pPr>
              <a:spcBef>
                <a:spcPts val="3600"/>
              </a:spcBef>
            </a:pPr>
            <a:r>
              <a:rPr lang="en-US" dirty="0"/>
              <a:t>Give more focus to Redis and Elasticsearch rather than Microsoft SQL and SQLite</a:t>
            </a:r>
          </a:p>
        </p:txBody>
      </p:sp>
      <p:sp>
        <p:nvSpPr>
          <p:cNvPr id="7" name="Title 1">
            <a:extLst>
              <a:ext uri="{FF2B5EF4-FFF2-40B4-BE49-F238E27FC236}">
                <a16:creationId xmlns:a16="http://schemas.microsoft.com/office/drawing/2014/main" id="{1D2A825D-98D8-F174-CC41-83E2AADEED33}"/>
              </a:ext>
            </a:extLst>
          </p:cNvPr>
          <p:cNvSpPr>
            <a:spLocks noGrp="1"/>
          </p:cNvSpPr>
          <p:nvPr>
            <p:ph type="title"/>
          </p:nvPr>
        </p:nvSpPr>
        <p:spPr>
          <a:xfrm>
            <a:off x="838200" y="209260"/>
            <a:ext cx="11353800" cy="1325563"/>
          </a:xfrm>
        </p:spPr>
        <p:txBody>
          <a:bodyPr>
            <a:normAutofit/>
          </a:bodyPr>
          <a:lstStyle/>
          <a:p>
            <a:r>
              <a:rPr lang="en-US" dirty="0"/>
              <a:t>FINDINGS &amp; IMPLICATIONS</a:t>
            </a:r>
            <a:br>
              <a:rPr lang="en-US" sz="3200" dirty="0"/>
            </a:br>
            <a:r>
              <a:rPr lang="en-US" sz="3200" dirty="0"/>
              <a:t>Programming language trends</a:t>
            </a:r>
          </a:p>
        </p:txBody>
      </p:sp>
    </p:spTree>
    <p:extLst>
      <p:ext uri="{BB962C8B-B14F-4D97-AF65-F5344CB8AC3E}">
        <p14:creationId xmlns:p14="http://schemas.microsoft.com/office/powerpoint/2010/main" val="168228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1000"/>
                                        <p:tgtEl>
                                          <p:spTgt spid="4">
                                            <p:txEl>
                                              <p:pRg st="0" end="0"/>
                                            </p:txEl>
                                          </p:spTgt>
                                        </p:tgtEl>
                                      </p:cBhvr>
                                    </p:animEffect>
                                    <p:anim calcmode="lin" valueType="num">
                                      <p:cBhvr>
                                        <p:cTn id="3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1000"/>
                                        <p:tgtEl>
                                          <p:spTgt spid="4">
                                            <p:txEl>
                                              <p:pRg st="1" end="1"/>
                                            </p:txEl>
                                          </p:spTgt>
                                        </p:tgtEl>
                                      </p:cBhvr>
                                    </p:animEffect>
                                    <p:anim calcmode="lin" valueType="num">
                                      <p:cBhvr>
                                        <p:cTn id="4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animEffect transition="in" filter="fade">
                                      <p:cBhvr>
                                        <p:cTn id="46" dur="1000"/>
                                        <p:tgtEl>
                                          <p:spTgt spid="4">
                                            <p:txEl>
                                              <p:pRg st="2" end="2"/>
                                            </p:txEl>
                                          </p:spTgt>
                                        </p:tgtEl>
                                      </p:cBhvr>
                                    </p:animEffect>
                                    <p:anim calcmode="lin" valueType="num">
                                      <p:cBhvr>
                                        <p:cTn id="4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2" end="2"/>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animEffect transition="in" filter="fade">
                                      <p:cBhvr>
                                        <p:cTn id="51" dur="1000"/>
                                        <p:tgtEl>
                                          <p:spTgt spid="4">
                                            <p:txEl>
                                              <p:pRg st="3" end="3"/>
                                            </p:txEl>
                                          </p:spTgt>
                                        </p:tgtEl>
                                      </p:cBhvr>
                                    </p:animEffect>
                                    <p:anim calcmode="lin" valueType="num">
                                      <p:cBhvr>
                                        <p:cTn id="5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209260"/>
            <a:ext cx="11353800" cy="1325563"/>
          </a:xfrm>
        </p:spPr>
        <p:txBody>
          <a:bodyPr>
            <a:normAutofit/>
          </a:bodyPr>
          <a:lstStyle/>
          <a:p>
            <a:r>
              <a:rPr lang="en-US" dirty="0"/>
              <a:t>FINDINGS &amp; IMPLICATIONS</a:t>
            </a:r>
            <a:br>
              <a:rPr lang="en-US" sz="3200" dirty="0"/>
            </a:br>
            <a:r>
              <a:rPr lang="en-US" sz="3200" dirty="0"/>
              <a:t>Demographics Age and Gender</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4"/>
            <a:ext cx="5181600" cy="4720649"/>
          </a:xfrm>
        </p:spPr>
        <p:txBody>
          <a:bodyPr>
            <a:normAutofit/>
          </a:bodyPr>
          <a:lstStyle/>
          <a:p>
            <a:pPr marL="0" indent="0">
              <a:spcAft>
                <a:spcPts val="1200"/>
              </a:spcAft>
              <a:buNone/>
            </a:pPr>
            <a:r>
              <a:rPr lang="en-US" sz="3000" b="1" dirty="0"/>
              <a:t>Findings</a:t>
            </a:r>
            <a:endParaRPr lang="en-US" dirty="0"/>
          </a:p>
          <a:p>
            <a:r>
              <a:rPr lang="en-US" dirty="0"/>
              <a:t>92.5% of respondent developers are Men (10480)</a:t>
            </a:r>
          </a:p>
          <a:p>
            <a:r>
              <a:rPr lang="en-US" dirty="0"/>
              <a:t>6.5% of respondent developers are Women (731)</a:t>
            </a:r>
          </a:p>
          <a:p>
            <a:r>
              <a:rPr lang="en-US" dirty="0"/>
              <a:t> Majority of respondents were in the 20-40 age range</a:t>
            </a:r>
          </a:p>
          <a:p>
            <a:r>
              <a:rPr lang="en-US" dirty="0"/>
              <a:t>Age peak in 25-28 range</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4"/>
            <a:ext cx="5181600" cy="4720649"/>
          </a:xfrm>
        </p:spPr>
        <p:txBody>
          <a:bodyPr>
            <a:normAutofit/>
          </a:bodyPr>
          <a:lstStyle/>
          <a:p>
            <a:pPr marL="0" indent="0">
              <a:spcAft>
                <a:spcPts val="1200"/>
              </a:spcAft>
              <a:buNone/>
            </a:pPr>
            <a:r>
              <a:rPr lang="en-US" sz="3000" b="1" dirty="0"/>
              <a:t>Implications</a:t>
            </a:r>
            <a:endParaRPr lang="en-US" dirty="0"/>
          </a:p>
          <a:p>
            <a:r>
              <a:rPr lang="en-US" dirty="0"/>
              <a:t>Not many Women developers</a:t>
            </a:r>
          </a:p>
          <a:p>
            <a:pPr>
              <a:spcBef>
                <a:spcPts val="3600"/>
              </a:spcBef>
            </a:pPr>
            <a:endParaRPr lang="en-US" dirty="0"/>
          </a:p>
          <a:p>
            <a:pPr>
              <a:spcBef>
                <a:spcPts val="3600"/>
              </a:spcBef>
            </a:pPr>
            <a:r>
              <a:rPr lang="en-US" dirty="0"/>
              <a:t>Either Stock Overflow is mainly known and used by young age range</a:t>
            </a:r>
          </a:p>
          <a:p>
            <a:pPr>
              <a:spcBef>
                <a:spcPts val="1200"/>
              </a:spcBef>
            </a:pPr>
            <a:r>
              <a:rPr lang="en-US" dirty="0"/>
              <a:t>Either developer are of young age</a:t>
            </a:r>
          </a:p>
        </p:txBody>
      </p:sp>
    </p:spTree>
    <p:extLst>
      <p:ext uri="{BB962C8B-B14F-4D97-AF65-F5344CB8AC3E}">
        <p14:creationId xmlns:p14="http://schemas.microsoft.com/office/powerpoint/2010/main" val="427284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1000"/>
                                        <p:tgtEl>
                                          <p:spTgt spid="4">
                                            <p:txEl>
                                              <p:pRg st="0" end="0"/>
                                            </p:txEl>
                                          </p:spTgt>
                                        </p:tgtEl>
                                      </p:cBhvr>
                                    </p:animEffect>
                                    <p:anim calcmode="lin" valueType="num">
                                      <p:cBhvr>
                                        <p:cTn id="3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1000"/>
                                        <p:tgtEl>
                                          <p:spTgt spid="4">
                                            <p:txEl>
                                              <p:pRg st="1" end="1"/>
                                            </p:txEl>
                                          </p:spTgt>
                                        </p:tgtEl>
                                      </p:cBhvr>
                                    </p:animEffect>
                                    <p:anim calcmode="lin" valueType="num">
                                      <p:cBhvr>
                                        <p:cTn id="4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Effect transition="in" filter="fade">
                                      <p:cBhvr>
                                        <p:cTn id="46" dur="1000"/>
                                        <p:tgtEl>
                                          <p:spTgt spid="4">
                                            <p:txEl>
                                              <p:pRg st="3" end="3"/>
                                            </p:txEl>
                                          </p:spTgt>
                                        </p:tgtEl>
                                      </p:cBhvr>
                                    </p:animEffect>
                                    <p:anim calcmode="lin" valueType="num">
                                      <p:cBhvr>
                                        <p:cTn id="4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Effect transition="in" filter="fade">
                                      <p:cBhvr>
                                        <p:cTn id="51" dur="1000"/>
                                        <p:tgtEl>
                                          <p:spTgt spid="4">
                                            <p:txEl>
                                              <p:pRg st="4" end="4"/>
                                            </p:txEl>
                                          </p:spTgt>
                                        </p:tgtEl>
                                      </p:cBhvr>
                                    </p:animEffect>
                                    <p:anim calcmode="lin" valueType="num">
                                      <p:cBhvr>
                                        <p:cTn id="5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209260"/>
            <a:ext cx="11353800" cy="1325563"/>
          </a:xfrm>
        </p:spPr>
        <p:txBody>
          <a:bodyPr>
            <a:normAutofit fontScale="90000"/>
          </a:bodyPr>
          <a:lstStyle/>
          <a:p>
            <a:r>
              <a:rPr lang="en-US" dirty="0"/>
              <a:t>FINDINGS &amp; IMPLICATIONS</a:t>
            </a:r>
            <a:br>
              <a:rPr lang="en-US" sz="3200" dirty="0"/>
            </a:br>
            <a:r>
              <a:rPr lang="en-US" sz="3100" dirty="0"/>
              <a:t>Demographics Compensation by country age and gender</a:t>
            </a:r>
            <a:endParaRPr lang="en-US" sz="32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4"/>
            <a:ext cx="5181600" cy="4720649"/>
          </a:xfrm>
        </p:spPr>
        <p:txBody>
          <a:bodyPr>
            <a:normAutofit fontScale="85000" lnSpcReduction="20000"/>
          </a:bodyPr>
          <a:lstStyle/>
          <a:p>
            <a:pPr marL="0" indent="0">
              <a:spcAft>
                <a:spcPts val="1200"/>
              </a:spcAft>
              <a:buNone/>
            </a:pPr>
            <a:r>
              <a:rPr lang="en-US" sz="3000" b="1" dirty="0"/>
              <a:t>Findings</a:t>
            </a:r>
            <a:endParaRPr lang="en-US" dirty="0"/>
          </a:p>
          <a:p>
            <a:r>
              <a:rPr lang="en-US" dirty="0"/>
              <a:t>Top 3 countries with the highest average annual compensation are Kuwait, Switzerland, USA</a:t>
            </a:r>
          </a:p>
          <a:p>
            <a:r>
              <a:rPr lang="en-US" dirty="0"/>
              <a:t>Most paid developers are men</a:t>
            </a:r>
          </a:p>
          <a:p>
            <a:r>
              <a:rPr lang="en-US" dirty="0"/>
              <a:t>Most paid developers are between 25 - 35</a:t>
            </a:r>
          </a:p>
          <a:p>
            <a:r>
              <a:rPr lang="en-US" dirty="0"/>
              <a:t>Big disparities between men and women compensation, for each age group</a:t>
            </a:r>
          </a:p>
          <a:p>
            <a:r>
              <a:rPr lang="en-US" dirty="0"/>
              <a:t>Highest average compensations to developers who used Conjure and F#. Not deep disparities between the other languages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4"/>
            <a:ext cx="5181600" cy="4720649"/>
          </a:xfrm>
        </p:spPr>
        <p:txBody>
          <a:bodyPr>
            <a:normAutofit fontScale="85000" lnSpcReduction="20000"/>
          </a:bodyPr>
          <a:lstStyle/>
          <a:p>
            <a:pPr marL="0" indent="0">
              <a:spcAft>
                <a:spcPts val="1200"/>
              </a:spcAft>
              <a:buNone/>
            </a:pPr>
            <a:r>
              <a:rPr lang="en-US" sz="3000" b="1" dirty="0"/>
              <a:t>Implications</a:t>
            </a:r>
            <a:endParaRPr lang="en-US" dirty="0"/>
          </a:p>
          <a:p>
            <a:r>
              <a:rPr lang="en-US" dirty="0"/>
              <a:t>Not enough respondents from the other countries</a:t>
            </a:r>
          </a:p>
          <a:p>
            <a:pPr>
              <a:spcBef>
                <a:spcPts val="3200"/>
              </a:spcBef>
            </a:pPr>
            <a:r>
              <a:rPr lang="en-US" dirty="0"/>
              <a:t>Not enough female respondents</a:t>
            </a:r>
          </a:p>
          <a:p>
            <a:pPr>
              <a:spcBef>
                <a:spcPts val="3200"/>
              </a:spcBef>
            </a:pPr>
            <a:endParaRPr lang="en-US" dirty="0"/>
          </a:p>
          <a:p>
            <a:pPr>
              <a:spcBef>
                <a:spcPts val="3200"/>
              </a:spcBef>
            </a:pPr>
            <a:endParaRPr lang="en-US" dirty="0"/>
          </a:p>
          <a:p>
            <a:pPr>
              <a:spcBef>
                <a:spcPts val="3200"/>
              </a:spcBef>
            </a:pPr>
            <a:r>
              <a:rPr lang="en-US" dirty="0"/>
              <a:t>Similar compensation by language used</a:t>
            </a:r>
          </a:p>
        </p:txBody>
      </p:sp>
    </p:spTree>
    <p:extLst>
      <p:ext uri="{BB962C8B-B14F-4D97-AF65-F5344CB8AC3E}">
        <p14:creationId xmlns:p14="http://schemas.microsoft.com/office/powerpoint/2010/main" val="274829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1000"/>
                                        <p:tgtEl>
                                          <p:spTgt spid="4">
                                            <p:txEl>
                                              <p:pRg st="0" end="0"/>
                                            </p:txEl>
                                          </p:spTgt>
                                        </p:tgtEl>
                                      </p:cBhvr>
                                    </p:animEffect>
                                    <p:anim calcmode="lin" valueType="num">
                                      <p:cBhvr>
                                        <p:cTn id="4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1000"/>
                                        <p:tgtEl>
                                          <p:spTgt spid="4">
                                            <p:txEl>
                                              <p:pRg st="1" end="1"/>
                                            </p:txEl>
                                          </p:spTgt>
                                        </p:tgtEl>
                                      </p:cBhvr>
                                    </p:animEffect>
                                    <p:anim calcmode="lin" valueType="num">
                                      <p:cBhvr>
                                        <p:cTn id="4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Effect transition="in" filter="fade">
                                      <p:cBhvr>
                                        <p:cTn id="51" dur="1000"/>
                                        <p:tgtEl>
                                          <p:spTgt spid="4">
                                            <p:txEl>
                                              <p:pRg st="2" end="2"/>
                                            </p:txEl>
                                          </p:spTgt>
                                        </p:tgtEl>
                                      </p:cBhvr>
                                    </p:animEffect>
                                    <p:anim calcmode="lin" valueType="num">
                                      <p:cBhvr>
                                        <p:cTn id="5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1000"/>
                                        <p:tgtEl>
                                          <p:spTgt spid="4">
                                            <p:txEl>
                                              <p:pRg st="5" end="5"/>
                                            </p:txEl>
                                          </p:spTgt>
                                        </p:tgtEl>
                                      </p:cBhvr>
                                    </p:animEffect>
                                    <p:anim calcmode="lin" valueType="num">
                                      <p:cBhvr>
                                        <p:cTn id="5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3691665" y="2678789"/>
            <a:ext cx="4808669" cy="895928"/>
          </a:xfrm>
          <a:solidFill>
            <a:srgbClr val="6D6D70">
              <a:alpha val="70000"/>
            </a:srgbClr>
          </a:solidFill>
        </p:spPr>
        <p:txBody>
          <a:bodyPr anchor="b">
            <a:normAutofit/>
          </a:bodyPr>
          <a:lstStyle/>
          <a:p>
            <a:r>
              <a:rPr lang="en-US" dirty="0"/>
              <a:t>CONCLUSIONS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subTitle" idx="1"/>
          </p:nvPr>
        </p:nvSpPr>
        <p:spPr>
          <a:xfrm>
            <a:off x="2880360" y="3731247"/>
            <a:ext cx="6431280" cy="1655762"/>
          </a:xfrm>
        </p:spPr>
        <p:txBody>
          <a:bodyPr>
            <a:normAutofit/>
          </a:bodyPr>
          <a:lstStyle/>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21498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Languages to focus on: JavaScript HTML/CSS Python SQL </a:t>
            </a:r>
          </a:p>
          <a:p>
            <a:r>
              <a:rPr lang="en-US" dirty="0"/>
              <a:t>Databases to focus on: PostgreSQL MongoDB MySQL</a:t>
            </a:r>
          </a:p>
          <a:p>
            <a:r>
              <a:rPr lang="en-US" dirty="0"/>
              <a:t>Flatten the disparities between genders in number of developers</a:t>
            </a:r>
          </a:p>
          <a:p>
            <a:r>
              <a:rPr lang="en-US" dirty="0"/>
              <a:t>Flatten the disparities between genders in compensation of developers</a:t>
            </a:r>
          </a:p>
        </p:txBody>
      </p:sp>
      <p:pic>
        <p:nvPicPr>
          <p:cNvPr id="6" name="Content Placeholder 5" descr="Gavel with solid fill">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rc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anim calcmode="lin" valueType="num">
                                      <p:cBhvr>
                                        <p:cTn id="1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1000"/>
                                        <p:tgtEl>
                                          <p:spTgt spid="5">
                                            <p:txEl>
                                              <p:pRg st="3" end="3"/>
                                            </p:txEl>
                                          </p:spTgt>
                                        </p:tgtEl>
                                      </p:cBhvr>
                                    </p:animEffect>
                                    <p:anim calcmode="lin" valueType="num">
                                      <p:cBhvr>
                                        <p:cTn id="3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3691665" y="2678789"/>
            <a:ext cx="4808669" cy="895928"/>
          </a:xfrm>
          <a:solidFill>
            <a:srgbClr val="6D6D70">
              <a:alpha val="70000"/>
            </a:srgbClr>
          </a:solidFill>
        </p:spPr>
        <p:txBody>
          <a:bodyPr anchor="b">
            <a:normAutofit/>
          </a:bodyPr>
          <a:lstStyle/>
          <a:p>
            <a:r>
              <a:rPr lang="en-US" dirty="0"/>
              <a:t>APPENDIX</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subTitle" idx="1"/>
          </p:nvPr>
        </p:nvSpPr>
        <p:spPr>
          <a:xfrm>
            <a:off x="2880360" y="3731247"/>
            <a:ext cx="6431280" cy="1655762"/>
          </a:xfrm>
        </p:spPr>
        <p:txBody>
          <a:bodyPr>
            <a:normAutofit/>
          </a:bodyPr>
          <a:lstStyle/>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267304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412118" y="2421082"/>
            <a:ext cx="6809509" cy="3096805"/>
          </a:xfrm>
        </p:spPr>
        <p:txBody>
          <a:bodyPr>
            <a:normAutofit fontScale="92500"/>
          </a:bodyPr>
          <a:lstStyle/>
          <a:p>
            <a:r>
              <a:rPr lang="en-US" dirty="0"/>
              <a:t>Most used vs desired for next year platforms</a:t>
            </a:r>
          </a:p>
          <a:p>
            <a:r>
              <a:rPr lang="en-US" dirty="0"/>
              <a:t>Most used vs desired for next year web frames</a:t>
            </a:r>
          </a:p>
          <a:p>
            <a:r>
              <a:rPr lang="en-US" dirty="0"/>
              <a:t>Number of job postings per city in USA</a:t>
            </a:r>
          </a:p>
          <a:p>
            <a:r>
              <a:rPr lang="en-US" dirty="0"/>
              <a:t>Number of job postings per language in USA</a:t>
            </a:r>
          </a:p>
          <a:p>
            <a:r>
              <a:rPr lang="en-US" dirty="0"/>
              <a:t>Annual average compensation per language</a:t>
            </a:r>
          </a:p>
          <a:p>
            <a:r>
              <a:rPr lang="en-US" dirty="0"/>
              <a:t>Work location of developers in survey 2019</a:t>
            </a:r>
          </a:p>
          <a:p>
            <a:endParaRPr lang="en-US" dirty="0"/>
          </a:p>
        </p:txBody>
      </p:sp>
      <p:pic>
        <p:nvPicPr>
          <p:cNvPr id="4" name="Content Placeholder 3" descr="Comment Add with solid fill">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rcRect/>
          <a:stretch/>
        </p:blipFill>
        <p:spPr>
          <a:xfrm>
            <a:off x="838200" y="2323307"/>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anim calcmode="lin" valueType="num">
                                      <p:cBhvr>
                                        <p:cTn id="1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1000"/>
                                        <p:tgtEl>
                                          <p:spTgt spid="5">
                                            <p:txEl>
                                              <p:pRg st="1" end="1"/>
                                            </p:txEl>
                                          </p:spTgt>
                                        </p:tgtEl>
                                      </p:cBhvr>
                                    </p:animEffect>
                                    <p:anim calcmode="lin" valueType="num">
                                      <p:cBhvr>
                                        <p:cTn id="2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1000"/>
                                        <p:tgtEl>
                                          <p:spTgt spid="5">
                                            <p:txEl>
                                              <p:pRg st="2" end="2"/>
                                            </p:txEl>
                                          </p:spTgt>
                                        </p:tgtEl>
                                      </p:cBhvr>
                                    </p:animEffect>
                                    <p:anim calcmode="lin" valueType="num">
                                      <p:cBhvr>
                                        <p:cTn id="3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2" end="2"/>
                                            </p:txEl>
                                          </p:spTgt>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1000"/>
                                        <p:tgtEl>
                                          <p:spTgt spid="5">
                                            <p:txEl>
                                              <p:pRg st="3" end="3"/>
                                            </p:txEl>
                                          </p:spTgt>
                                        </p:tgtEl>
                                      </p:cBhvr>
                                    </p:animEffect>
                                    <p:anim calcmode="lin" valueType="num">
                                      <p:cBhvr>
                                        <p:cTn id="3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3" end="3"/>
                                            </p:txEl>
                                          </p:spTgt>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1000"/>
                                        <p:tgtEl>
                                          <p:spTgt spid="5">
                                            <p:txEl>
                                              <p:pRg st="4" end="4"/>
                                            </p:txEl>
                                          </p:spTgt>
                                        </p:tgtEl>
                                      </p:cBhvr>
                                    </p:animEffect>
                                    <p:anim calcmode="lin" valueType="num">
                                      <p:cBhvr>
                                        <p:cTn id="41"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4" end="4"/>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fade">
                                      <p:cBhvr>
                                        <p:cTn id="45" dur="1000"/>
                                        <p:tgtEl>
                                          <p:spTgt spid="5">
                                            <p:txEl>
                                              <p:pRg st="5" end="5"/>
                                            </p:txEl>
                                          </p:spTgt>
                                        </p:tgtEl>
                                      </p:cBhvr>
                                    </p:animEffect>
                                    <p:anim calcmode="lin" valueType="num">
                                      <p:cBhvr>
                                        <p:cTn id="4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198869"/>
            <a:ext cx="10515600" cy="1325563"/>
          </a:xfrm>
        </p:spPr>
        <p:txBody>
          <a:bodyPr>
            <a:normAutofit/>
          </a:bodyPr>
          <a:lstStyle/>
          <a:p>
            <a:r>
              <a:rPr lang="en-US" dirty="0"/>
              <a:t>VISUALIZATION</a:t>
            </a:r>
            <a:br>
              <a:rPr lang="en-US" sz="4400" dirty="0"/>
            </a:br>
            <a:r>
              <a:rPr lang="en-US" sz="3200" dirty="0"/>
              <a:t>Platforms trends</a:t>
            </a:r>
            <a:endParaRPr lang="en-US" sz="44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411852" y="1690542"/>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366196" y="1690542"/>
            <a:ext cx="1758142" cy="501939"/>
          </a:xfrm>
        </p:spPr>
        <p:txBody>
          <a:bodyPr/>
          <a:lstStyle/>
          <a:p>
            <a:pPr marL="0" indent="0">
              <a:buNone/>
            </a:pPr>
            <a:r>
              <a:rPr lang="en-US" dirty="0"/>
              <a:t>Next Year</a:t>
            </a:r>
          </a:p>
        </p:txBody>
      </p:sp>
      <p:pic>
        <p:nvPicPr>
          <p:cNvPr id="6" name="Picture 5">
            <a:extLst>
              <a:ext uri="{FF2B5EF4-FFF2-40B4-BE49-F238E27FC236}">
                <a16:creationId xmlns:a16="http://schemas.microsoft.com/office/drawing/2014/main" id="{AC35FB10-D154-BCFF-AD86-7556189357BE}"/>
              </a:ext>
            </a:extLst>
          </p:cNvPr>
          <p:cNvPicPr>
            <a:picLocks noChangeAspect="1"/>
          </p:cNvPicPr>
          <p:nvPr/>
        </p:nvPicPr>
        <p:blipFill>
          <a:blip r:embed="rId2"/>
          <a:srcRect/>
          <a:stretch/>
        </p:blipFill>
        <p:spPr>
          <a:xfrm>
            <a:off x="411852" y="2291434"/>
            <a:ext cx="5651265" cy="3911937"/>
          </a:xfrm>
          <a:prstGeom prst="rect">
            <a:avLst/>
          </a:prstGeom>
        </p:spPr>
      </p:pic>
      <p:pic>
        <p:nvPicPr>
          <p:cNvPr id="9" name="Picture 8">
            <a:extLst>
              <a:ext uri="{FF2B5EF4-FFF2-40B4-BE49-F238E27FC236}">
                <a16:creationId xmlns:a16="http://schemas.microsoft.com/office/drawing/2014/main" id="{D63ACD49-2977-D0CF-0973-D6F9F579A2A9}"/>
              </a:ext>
            </a:extLst>
          </p:cNvPr>
          <p:cNvPicPr>
            <a:picLocks noChangeAspect="1"/>
          </p:cNvPicPr>
          <p:nvPr/>
        </p:nvPicPr>
        <p:blipFill>
          <a:blip r:embed="rId3"/>
          <a:srcRect/>
          <a:stretch/>
        </p:blipFill>
        <p:spPr>
          <a:xfrm>
            <a:off x="6366196" y="2300007"/>
            <a:ext cx="5608862" cy="3886843"/>
          </a:xfrm>
          <a:prstGeom prst="rect">
            <a:avLst/>
          </a:prstGeom>
        </p:spPr>
      </p:pic>
    </p:spTree>
    <p:extLst>
      <p:ext uri="{BB962C8B-B14F-4D97-AF65-F5344CB8AC3E}">
        <p14:creationId xmlns:p14="http://schemas.microsoft.com/office/powerpoint/2010/main" val="413213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198869"/>
            <a:ext cx="10515600" cy="1325563"/>
          </a:xfrm>
        </p:spPr>
        <p:txBody>
          <a:bodyPr>
            <a:normAutofit/>
          </a:bodyPr>
          <a:lstStyle/>
          <a:p>
            <a:r>
              <a:rPr lang="en-US" dirty="0"/>
              <a:t>VISUALIZATION</a:t>
            </a:r>
            <a:br>
              <a:rPr lang="en-US" sz="4400" dirty="0"/>
            </a:br>
            <a:r>
              <a:rPr lang="en-US" sz="3200" dirty="0"/>
              <a:t>Web frames trends</a:t>
            </a:r>
            <a:endParaRPr lang="en-US" sz="44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411852" y="1690542"/>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366196" y="1690542"/>
            <a:ext cx="1758142" cy="501939"/>
          </a:xfrm>
        </p:spPr>
        <p:txBody>
          <a:bodyPr/>
          <a:lstStyle/>
          <a:p>
            <a:pPr marL="0" indent="0">
              <a:buNone/>
            </a:pPr>
            <a:r>
              <a:rPr lang="en-US" dirty="0"/>
              <a:t>Next Year</a:t>
            </a:r>
          </a:p>
        </p:txBody>
      </p:sp>
      <p:pic>
        <p:nvPicPr>
          <p:cNvPr id="6" name="Picture 5">
            <a:extLst>
              <a:ext uri="{FF2B5EF4-FFF2-40B4-BE49-F238E27FC236}">
                <a16:creationId xmlns:a16="http://schemas.microsoft.com/office/drawing/2014/main" id="{AC35FB10-D154-BCFF-AD86-7556189357BE}"/>
              </a:ext>
            </a:extLst>
          </p:cNvPr>
          <p:cNvPicPr>
            <a:picLocks noChangeAspect="1"/>
          </p:cNvPicPr>
          <p:nvPr/>
        </p:nvPicPr>
        <p:blipFill>
          <a:blip r:embed="rId2"/>
          <a:srcRect/>
          <a:stretch/>
        </p:blipFill>
        <p:spPr>
          <a:xfrm>
            <a:off x="828267" y="2291434"/>
            <a:ext cx="4818435" cy="3911937"/>
          </a:xfrm>
          <a:prstGeom prst="rect">
            <a:avLst/>
          </a:prstGeom>
        </p:spPr>
      </p:pic>
      <p:pic>
        <p:nvPicPr>
          <p:cNvPr id="9" name="Picture 8">
            <a:extLst>
              <a:ext uri="{FF2B5EF4-FFF2-40B4-BE49-F238E27FC236}">
                <a16:creationId xmlns:a16="http://schemas.microsoft.com/office/drawing/2014/main" id="{D63ACD49-2977-D0CF-0973-D6F9F579A2A9}"/>
              </a:ext>
            </a:extLst>
          </p:cNvPr>
          <p:cNvPicPr>
            <a:picLocks noChangeAspect="1"/>
          </p:cNvPicPr>
          <p:nvPr/>
        </p:nvPicPr>
        <p:blipFill>
          <a:blip r:embed="rId3"/>
          <a:srcRect/>
          <a:stretch/>
        </p:blipFill>
        <p:spPr>
          <a:xfrm>
            <a:off x="6701551" y="2300007"/>
            <a:ext cx="4938152" cy="3886843"/>
          </a:xfrm>
          <a:prstGeom prst="rect">
            <a:avLst/>
          </a:prstGeom>
        </p:spPr>
      </p:pic>
    </p:spTree>
    <p:extLst>
      <p:ext uri="{BB962C8B-B14F-4D97-AF65-F5344CB8AC3E}">
        <p14:creationId xmlns:p14="http://schemas.microsoft.com/office/powerpoint/2010/main" val="136424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2880360" y="2660073"/>
            <a:ext cx="6431280" cy="895928"/>
          </a:xfrm>
          <a:solidFill>
            <a:srgbClr val="6D6D70">
              <a:alpha val="70000"/>
            </a:srgbClr>
          </a:solidFill>
        </p:spPr>
        <p:txBody>
          <a:bodyPr anchor="b">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subTitle" idx="1"/>
          </p:nvPr>
        </p:nvSpPr>
        <p:spPr>
          <a:xfrm>
            <a:off x="2880360" y="3731247"/>
            <a:ext cx="6431280" cy="1655762"/>
          </a:xfrm>
        </p:spPr>
        <p:txBody>
          <a:bodyPr>
            <a:normAutofit/>
          </a:bodyPr>
          <a:lstStyle/>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9249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57305"/>
            <a:ext cx="10515600" cy="1325563"/>
          </a:xfrm>
        </p:spPr>
        <p:txBody>
          <a:bodyPr anchor="ctr">
            <a:normAutofit/>
          </a:bodyPr>
          <a:lstStyle/>
          <a:p>
            <a:r>
              <a:rPr lang="en-US" dirty="0"/>
              <a:t>VISUALIZATION</a:t>
            </a:r>
            <a:br>
              <a:rPr lang="en-US" dirty="0"/>
            </a:br>
            <a:r>
              <a:rPr lang="en-US" sz="3600" dirty="0"/>
              <a:t>Job postings</a:t>
            </a:r>
            <a:endParaRPr lang="en-US" dirty="0"/>
          </a:p>
        </p:txBody>
      </p:sp>
      <p:pic>
        <p:nvPicPr>
          <p:cNvPr id="5" name="Picture 4">
            <a:extLst>
              <a:ext uri="{FF2B5EF4-FFF2-40B4-BE49-F238E27FC236}">
                <a16:creationId xmlns:a16="http://schemas.microsoft.com/office/drawing/2014/main" id="{CFF6964B-A9AC-C427-B677-CDD6B91776F8}"/>
              </a:ext>
            </a:extLst>
          </p:cNvPr>
          <p:cNvPicPr>
            <a:picLocks noChangeAspect="1"/>
          </p:cNvPicPr>
          <p:nvPr/>
        </p:nvPicPr>
        <p:blipFill>
          <a:blip r:embed="rId2"/>
          <a:stretch/>
        </p:blipFill>
        <p:spPr>
          <a:xfrm>
            <a:off x="615761" y="1594728"/>
            <a:ext cx="5112213" cy="4754358"/>
          </a:xfrm>
          <a:prstGeom prst="rect">
            <a:avLst/>
          </a:prstGeom>
          <a:noFill/>
        </p:spPr>
      </p:pic>
      <p:pic>
        <p:nvPicPr>
          <p:cNvPr id="9" name="Content Placeholder 8" descr="Chart&#10;&#10;Description automatically generated">
            <a:extLst>
              <a:ext uri="{FF2B5EF4-FFF2-40B4-BE49-F238E27FC236}">
                <a16:creationId xmlns:a16="http://schemas.microsoft.com/office/drawing/2014/main" id="{1B8521F1-25DF-B656-6745-CBBEE8199FC6}"/>
              </a:ext>
            </a:extLst>
          </p:cNvPr>
          <p:cNvPicPr>
            <a:picLocks noGrp="1" noChangeAspect="1"/>
          </p:cNvPicPr>
          <p:nvPr>
            <p:ph sz="half" idx="2"/>
          </p:nvPr>
        </p:nvPicPr>
        <p:blipFill>
          <a:blip r:embed="rId3"/>
          <a:stretch>
            <a:fillRect/>
          </a:stretch>
        </p:blipFill>
        <p:spPr>
          <a:xfrm>
            <a:off x="5915470" y="1594728"/>
            <a:ext cx="5175436" cy="4754358"/>
          </a:xfrm>
        </p:spPr>
      </p:pic>
    </p:spTree>
    <p:extLst>
      <p:ext uri="{BB962C8B-B14F-4D97-AF65-F5344CB8AC3E}">
        <p14:creationId xmlns:p14="http://schemas.microsoft.com/office/powerpoint/2010/main" val="307855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4FBB0E09-9BEE-FFD0-FA57-81B2DFDF1C35}"/>
              </a:ext>
            </a:extLst>
          </p:cNvPr>
          <p:cNvPicPr>
            <a:picLocks noGrp="1" noChangeAspect="1"/>
          </p:cNvPicPr>
          <p:nvPr>
            <p:ph sz="half" idx="2"/>
          </p:nvPr>
        </p:nvPicPr>
        <p:blipFill>
          <a:blip r:embed="rId2"/>
          <a:stretch>
            <a:fillRect/>
          </a:stretch>
        </p:blipFill>
        <p:spPr>
          <a:xfrm>
            <a:off x="2879402" y="1578534"/>
            <a:ext cx="6433196" cy="5279466"/>
          </a:xfrm>
        </p:spPr>
      </p:pic>
      <p:sp>
        <p:nvSpPr>
          <p:cNvPr id="10" name="Title 1">
            <a:extLst>
              <a:ext uri="{FF2B5EF4-FFF2-40B4-BE49-F238E27FC236}">
                <a16:creationId xmlns:a16="http://schemas.microsoft.com/office/drawing/2014/main" id="{08C57D7E-B103-92DE-5F41-CE7EF667F386}"/>
              </a:ext>
            </a:extLst>
          </p:cNvPr>
          <p:cNvSpPr>
            <a:spLocks noGrp="1"/>
          </p:cNvSpPr>
          <p:nvPr>
            <p:ph type="title"/>
          </p:nvPr>
        </p:nvSpPr>
        <p:spPr>
          <a:xfrm>
            <a:off x="838200" y="157305"/>
            <a:ext cx="10515600" cy="1325563"/>
          </a:xfrm>
        </p:spPr>
        <p:txBody>
          <a:bodyPr anchor="ctr">
            <a:normAutofit fontScale="90000"/>
          </a:bodyPr>
          <a:lstStyle/>
          <a:p>
            <a:r>
              <a:rPr lang="en-US" dirty="0"/>
              <a:t>VISUALIZATION</a:t>
            </a:r>
            <a:br>
              <a:rPr lang="en-US" dirty="0"/>
            </a:br>
            <a:r>
              <a:rPr lang="en-US" sz="3600" dirty="0"/>
              <a:t>Annual average compensation per language</a:t>
            </a:r>
            <a:endParaRPr lang="en-US" dirty="0"/>
          </a:p>
        </p:txBody>
      </p:sp>
    </p:spTree>
    <p:extLst>
      <p:ext uri="{BB962C8B-B14F-4D97-AF65-F5344CB8AC3E}">
        <p14:creationId xmlns:p14="http://schemas.microsoft.com/office/powerpoint/2010/main" val="181739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198869"/>
            <a:ext cx="11353800" cy="1325563"/>
          </a:xfrm>
        </p:spPr>
        <p:txBody>
          <a:bodyPr>
            <a:normAutofit/>
          </a:bodyPr>
          <a:lstStyle/>
          <a:p>
            <a:r>
              <a:rPr lang="en-US" dirty="0"/>
              <a:t>VISUALIZATION</a:t>
            </a:r>
            <a:br>
              <a:rPr lang="en-US" sz="4400" dirty="0"/>
            </a:br>
            <a:r>
              <a:rPr lang="en-US" sz="2700" dirty="0"/>
              <a:t>Work location</a:t>
            </a:r>
            <a:endParaRPr lang="en-US" sz="3600" dirty="0"/>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0" y="1696444"/>
            <a:ext cx="5964584" cy="501939"/>
          </a:xfrm>
        </p:spPr>
        <p:txBody>
          <a:bodyPr>
            <a:normAutofit fontScale="77500" lnSpcReduction="20000"/>
          </a:bodyPr>
          <a:lstStyle/>
          <a:p>
            <a:pPr marL="0" indent="0">
              <a:buNone/>
            </a:pPr>
            <a:r>
              <a:rPr lang="en-US" dirty="0"/>
              <a:t>Work location of developers respondents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5964584" y="1681565"/>
            <a:ext cx="6234977" cy="501939"/>
          </a:xfrm>
        </p:spPr>
        <p:txBody>
          <a:bodyPr>
            <a:normAutofit fontScale="77500" lnSpcReduction="20000"/>
          </a:bodyPr>
          <a:lstStyle/>
          <a:p>
            <a:pPr marL="0" indent="0">
              <a:buNone/>
            </a:pPr>
            <a:r>
              <a:rPr lang="en-US" dirty="0"/>
              <a:t>Work location and use of developers respondents</a:t>
            </a:r>
          </a:p>
        </p:txBody>
      </p:sp>
      <p:pic>
        <p:nvPicPr>
          <p:cNvPr id="6" name="Picture 5">
            <a:extLst>
              <a:ext uri="{FF2B5EF4-FFF2-40B4-BE49-F238E27FC236}">
                <a16:creationId xmlns:a16="http://schemas.microsoft.com/office/drawing/2014/main" id="{AC35FB10-D154-BCFF-AD86-7556189357BE}"/>
              </a:ext>
            </a:extLst>
          </p:cNvPr>
          <p:cNvPicPr>
            <a:picLocks noChangeAspect="1"/>
          </p:cNvPicPr>
          <p:nvPr/>
        </p:nvPicPr>
        <p:blipFill>
          <a:blip r:embed="rId2"/>
          <a:srcRect/>
          <a:stretch/>
        </p:blipFill>
        <p:spPr>
          <a:xfrm>
            <a:off x="-3724" y="2449551"/>
            <a:ext cx="5968308" cy="3940857"/>
          </a:xfrm>
          <a:prstGeom prst="rect">
            <a:avLst/>
          </a:prstGeom>
        </p:spPr>
      </p:pic>
      <p:pic>
        <p:nvPicPr>
          <p:cNvPr id="9" name="Picture 8">
            <a:extLst>
              <a:ext uri="{FF2B5EF4-FFF2-40B4-BE49-F238E27FC236}">
                <a16:creationId xmlns:a16="http://schemas.microsoft.com/office/drawing/2014/main" id="{D63ACD49-2977-D0CF-0973-D6F9F579A2A9}"/>
              </a:ext>
            </a:extLst>
          </p:cNvPr>
          <p:cNvPicPr>
            <a:picLocks noChangeAspect="1"/>
          </p:cNvPicPr>
          <p:nvPr/>
        </p:nvPicPr>
        <p:blipFill>
          <a:blip r:embed="rId3"/>
          <a:srcRect/>
          <a:stretch/>
        </p:blipFill>
        <p:spPr>
          <a:xfrm>
            <a:off x="5964584" y="2445063"/>
            <a:ext cx="6234977" cy="3940857"/>
          </a:xfrm>
          <a:prstGeom prst="rect">
            <a:avLst/>
          </a:prstGeom>
        </p:spPr>
      </p:pic>
    </p:spTree>
    <p:extLst>
      <p:ext uri="{BB962C8B-B14F-4D97-AF65-F5344CB8AC3E}">
        <p14:creationId xmlns:p14="http://schemas.microsoft.com/office/powerpoint/2010/main" val="284425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3158836" y="1412316"/>
            <a:ext cx="8790709" cy="5061218"/>
          </a:xfrm>
        </p:spPr>
        <p:txBody>
          <a:bodyPr>
            <a:noAutofit/>
          </a:bodyPr>
          <a:lstStyle/>
          <a:p>
            <a:r>
              <a:rPr lang="en-US" sz="1700" b="1" dirty="0"/>
              <a:t>Problem</a:t>
            </a:r>
            <a:r>
              <a:rPr lang="en-US" sz="1700" dirty="0"/>
              <a:t>: </a:t>
            </a:r>
            <a:r>
              <a:rPr lang="en-GB" sz="1700" dirty="0"/>
              <a:t>data analysis to help identify future skill requirements</a:t>
            </a:r>
          </a:p>
          <a:p>
            <a:r>
              <a:rPr lang="en-GB" sz="1700" b="1" dirty="0"/>
              <a:t>Questions analysis</a:t>
            </a:r>
            <a:r>
              <a:rPr lang="en-GB" sz="1700" dirty="0"/>
              <a:t>: Which are the current technologies trends analysis? Which are the future technologies trends analysis? Which are the demographic analysis?</a:t>
            </a:r>
          </a:p>
          <a:p>
            <a:r>
              <a:rPr lang="en-US" sz="1700" b="1" dirty="0"/>
              <a:t>Methods</a:t>
            </a:r>
            <a:r>
              <a:rPr lang="en-US" sz="1700" dirty="0"/>
              <a:t>: Randomized subset of data from an online survey conducted by Stack Overflow website in 2019 (1/10</a:t>
            </a:r>
            <a:r>
              <a:rPr lang="en-US" sz="1700" baseline="30000" dirty="0"/>
              <a:t>th</a:t>
            </a:r>
            <a:r>
              <a:rPr lang="en-US" sz="1700" dirty="0"/>
              <a:t> of the original size). Tools: Jupiter Notebooks, Python, SQL, IBM Cognos Analytics.</a:t>
            </a:r>
          </a:p>
          <a:p>
            <a:r>
              <a:rPr lang="en-GB" sz="1700" b="1" dirty="0"/>
              <a:t>Results</a:t>
            </a:r>
            <a:r>
              <a:rPr lang="en-GB" sz="1700" dirty="0"/>
              <a:t>: Visualization of top 5 current and future languages. Visualization of top 5 current and future databases. Respondents count by age, gender, country. Compensation by age, gender, country, languages.</a:t>
            </a:r>
          </a:p>
          <a:p>
            <a:r>
              <a:rPr lang="en-GB" sz="1700" b="1" dirty="0"/>
              <a:t>Discussion</a:t>
            </a:r>
            <a:r>
              <a:rPr lang="en-GB" sz="1700" dirty="0"/>
              <a:t>: </a:t>
            </a:r>
            <a:r>
              <a:rPr lang="en-US" sz="1700" dirty="0"/>
              <a:t>Trends of most used vs most desired for next year languages. Trends of most used vs most desired for next year databases. Developers respondents characteristics by age gender country compensation.</a:t>
            </a:r>
          </a:p>
          <a:p>
            <a:r>
              <a:rPr lang="en-US" sz="1700" b="1" dirty="0"/>
              <a:t>Conclusions</a:t>
            </a:r>
            <a:r>
              <a:rPr lang="en-US" sz="1700" dirty="0"/>
              <a:t>: Languages to focus on: JavaScript HTML/CSS Python SQL. Databases to focus on: PostgreSQL MongoDB MySQL. Flatten the disparities between genders in number of developers. Flatten the disparities between genders in compensation of developers</a:t>
            </a:r>
          </a:p>
          <a:p>
            <a:r>
              <a:rPr lang="en-US" sz="1700" b="1" dirty="0"/>
              <a:t>Appendix</a:t>
            </a:r>
            <a:r>
              <a:rPr lang="en-US" sz="1700" dirty="0"/>
              <a:t>: Number of job postings per city in USA. Number of job postings per language in USA. Annual average compensation per language. Work location of developers in survey 2019. Most used vs desired for next year platforms. Most used vs desired for next year web frames.</a:t>
            </a:r>
            <a:endParaRPr lang="en-GB" sz="1700" dirty="0"/>
          </a:p>
        </p:txBody>
      </p:sp>
      <p:pic>
        <p:nvPicPr>
          <p:cNvPr id="5" name="Picture 4" descr="Bullseye with solid fill">
            <a:extLst>
              <a:ext uri="{FF2B5EF4-FFF2-40B4-BE49-F238E27FC236}">
                <a16:creationId xmlns:a16="http://schemas.microsoft.com/office/drawing/2014/main" id="{65078B9B-93A7-4517-9E78-2F5C028F223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2814" y="2198853"/>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ctrTitle"/>
          </p:nvPr>
        </p:nvSpPr>
        <p:spPr>
          <a:xfrm>
            <a:off x="3691665" y="2678789"/>
            <a:ext cx="4808669" cy="895928"/>
          </a:xfrm>
          <a:solidFill>
            <a:srgbClr val="6D6D70">
              <a:alpha val="70000"/>
            </a:srgbClr>
          </a:solidFill>
        </p:spPr>
        <p:txBody>
          <a:bodyPr anchor="b">
            <a:normAutofit/>
          </a:bodyPr>
          <a:lstStyle/>
          <a:p>
            <a:r>
              <a:rPr lang="en-US" dirty="0"/>
              <a:t>INTRODUCTION</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subTitle" idx="1"/>
          </p:nvPr>
        </p:nvSpPr>
        <p:spPr>
          <a:xfrm>
            <a:off x="2880360" y="3731247"/>
            <a:ext cx="6431280" cy="1655762"/>
          </a:xfrm>
        </p:spPr>
        <p:txBody>
          <a:bodyPr>
            <a:normAutofit/>
          </a:bodyPr>
          <a:lstStyle/>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0064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 Problem</a:t>
            </a:r>
          </a:p>
        </p:txBody>
      </p:sp>
      <p:pic>
        <p:nvPicPr>
          <p:cNvPr id="4" name="Picture 3" descr="Questions with solid fill">
            <a:extLst>
              <a:ext uri="{FF2B5EF4-FFF2-40B4-BE49-F238E27FC236}">
                <a16:creationId xmlns:a16="http://schemas.microsoft.com/office/drawing/2014/main" id="{EE158731-59BB-48A2-A901-D7C35E91BA1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347" y="2200181"/>
            <a:ext cx="3054361" cy="3054361"/>
          </a:xfrm>
          <a:prstGeom prst="rect">
            <a:avLst/>
          </a:prstGeom>
        </p:spPr>
      </p:pic>
      <p:sp>
        <p:nvSpPr>
          <p:cNvPr id="3" name="TextBox 2">
            <a:extLst>
              <a:ext uri="{FF2B5EF4-FFF2-40B4-BE49-F238E27FC236}">
                <a16:creationId xmlns:a16="http://schemas.microsoft.com/office/drawing/2014/main" id="{B0AA1DF8-3D67-D058-7186-C5DD7C0ABB71}"/>
              </a:ext>
            </a:extLst>
          </p:cNvPr>
          <p:cNvSpPr txBox="1"/>
          <p:nvPr/>
        </p:nvSpPr>
        <p:spPr>
          <a:xfrm>
            <a:off x="5278586" y="2184463"/>
            <a:ext cx="5216237" cy="3046988"/>
          </a:xfrm>
          <a:prstGeom prst="rect">
            <a:avLst/>
          </a:prstGeom>
          <a:noFill/>
        </p:spPr>
        <p:txBody>
          <a:bodyPr wrap="square" rtlCol="0">
            <a:spAutoFit/>
          </a:bodyPr>
          <a:lstStyle/>
          <a:p>
            <a:pPr algn="ctr"/>
            <a:r>
              <a:rPr lang="en-GB" sz="3200" dirty="0">
                <a:solidFill>
                  <a:srgbClr val="7D9AB1"/>
                </a:solidFill>
              </a:rPr>
              <a:t>In order to keep pace with changing technologies and remain competitive, a regular data analysis to help identify future skill requirements must be performed.</a:t>
            </a:r>
            <a:endParaRPr lang="en-US" sz="3200" dirty="0">
              <a:solidFill>
                <a:srgbClr val="7D9AB1"/>
              </a:solidFill>
            </a:endParaRPr>
          </a:p>
        </p:txBody>
      </p:sp>
    </p:spTree>
    <p:extLst>
      <p:ext uri="{BB962C8B-B14F-4D97-AF65-F5344CB8AC3E}">
        <p14:creationId xmlns:p14="http://schemas.microsoft.com/office/powerpoint/2010/main" val="97263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10902924" cy="1325563"/>
          </a:xfrm>
        </p:spPr>
        <p:txBody>
          <a:bodyPr anchor="ctr">
            <a:normAutofit/>
          </a:bodyPr>
          <a:lstStyle/>
          <a:p>
            <a:r>
              <a:rPr lang="en-US" dirty="0"/>
              <a:t>INTRODUCTION Questions for analysis</a:t>
            </a:r>
          </a:p>
        </p:txBody>
      </p:sp>
      <p:pic>
        <p:nvPicPr>
          <p:cNvPr id="4" name="Picture 3" descr="Questions with solid fill">
            <a:extLst>
              <a:ext uri="{FF2B5EF4-FFF2-40B4-BE49-F238E27FC236}">
                <a16:creationId xmlns:a16="http://schemas.microsoft.com/office/drawing/2014/main" id="{EE158731-59BB-48A2-A901-D7C35E91BA1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347" y="3356754"/>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125071" y="4762050"/>
            <a:ext cx="6547874" cy="15480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2">
                    <a:lumMod val="20000"/>
                    <a:lumOff val="80000"/>
                  </a:schemeClr>
                </a:solidFill>
              </a:rPr>
              <a:t>Are there any differences in numbers and compensation between developers based on age and origin?</a:t>
            </a:r>
          </a:p>
          <a:p>
            <a:pPr lvl="1"/>
            <a:r>
              <a:rPr lang="en-US" sz="1800" dirty="0">
                <a:solidFill>
                  <a:schemeClr val="tx2">
                    <a:lumMod val="20000"/>
                    <a:lumOff val="80000"/>
                  </a:schemeClr>
                </a:solidFill>
              </a:rPr>
              <a:t>How much do developers earn?</a:t>
            </a:r>
          </a:p>
          <a:p>
            <a:pPr lvl="1"/>
            <a:r>
              <a:rPr lang="en-US" sz="1800" dirty="0">
                <a:solidFill>
                  <a:schemeClr val="tx2">
                    <a:lumMod val="20000"/>
                    <a:lumOff val="80000"/>
                  </a:schemeClr>
                </a:solidFill>
              </a:rPr>
              <a:t>How old are developers?</a:t>
            </a:r>
          </a:p>
          <a:p>
            <a:pPr lvl="1"/>
            <a:r>
              <a:rPr lang="en-US" sz="1800" dirty="0">
                <a:solidFill>
                  <a:schemeClr val="tx2">
                    <a:lumMod val="20000"/>
                    <a:lumOff val="80000"/>
                  </a:schemeClr>
                </a:solidFill>
              </a:rPr>
              <a:t>Where are developers from?</a:t>
            </a:r>
          </a:p>
        </p:txBody>
      </p:sp>
      <p:sp>
        <p:nvSpPr>
          <p:cNvPr id="3" name="TextBox 2">
            <a:extLst>
              <a:ext uri="{FF2B5EF4-FFF2-40B4-BE49-F238E27FC236}">
                <a16:creationId xmlns:a16="http://schemas.microsoft.com/office/drawing/2014/main" id="{B0AA1DF8-3D67-D058-7186-C5DD7C0ABB71}"/>
              </a:ext>
            </a:extLst>
          </p:cNvPr>
          <p:cNvSpPr txBox="1"/>
          <p:nvPr/>
        </p:nvSpPr>
        <p:spPr>
          <a:xfrm>
            <a:off x="519055" y="1572430"/>
            <a:ext cx="4606016" cy="1938992"/>
          </a:xfrm>
          <a:prstGeom prst="rect">
            <a:avLst/>
          </a:prstGeom>
          <a:noFill/>
        </p:spPr>
        <p:txBody>
          <a:bodyPr wrap="square" rtlCol="0">
            <a:spAutoFit/>
          </a:bodyPr>
          <a:lstStyle/>
          <a:p>
            <a:pPr algn="ctr"/>
            <a:r>
              <a:rPr lang="en-GB" sz="2400" dirty="0">
                <a:solidFill>
                  <a:srgbClr val="7D9AB1"/>
                </a:solidFill>
              </a:rPr>
              <a:t>In order to keep pace with changing technologies and remain competitive, a regular data analysis to help identify future skill requirements must be performed.</a:t>
            </a:r>
            <a:endParaRPr lang="en-US" sz="2400" dirty="0">
              <a:solidFill>
                <a:srgbClr val="7D9AB1"/>
              </a:solidFill>
            </a:endParaRPr>
          </a:p>
        </p:txBody>
      </p:sp>
      <p:sp>
        <p:nvSpPr>
          <p:cNvPr id="6" name="Content Placeholder 2">
            <a:extLst>
              <a:ext uri="{FF2B5EF4-FFF2-40B4-BE49-F238E27FC236}">
                <a16:creationId xmlns:a16="http://schemas.microsoft.com/office/drawing/2014/main" id="{34732CEB-D2F8-822B-3BF7-D8EB95845E4A}"/>
              </a:ext>
            </a:extLst>
          </p:cNvPr>
          <p:cNvSpPr txBox="1">
            <a:spLocks/>
          </p:cNvSpPr>
          <p:nvPr/>
        </p:nvSpPr>
        <p:spPr>
          <a:xfrm>
            <a:off x="5125071" y="1572430"/>
            <a:ext cx="6547874" cy="1548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2">
                    <a:lumMod val="20000"/>
                    <a:lumOff val="80000"/>
                  </a:schemeClr>
                </a:solidFill>
              </a:rPr>
              <a:t>Which are the most used technologies by developers in 2019?</a:t>
            </a:r>
          </a:p>
          <a:p>
            <a:pPr lvl="1"/>
            <a:r>
              <a:rPr lang="en-US" sz="1800" dirty="0">
                <a:solidFill>
                  <a:schemeClr val="tx2">
                    <a:lumMod val="20000"/>
                    <a:lumOff val="80000"/>
                  </a:schemeClr>
                </a:solidFill>
              </a:rPr>
              <a:t>Most used languages</a:t>
            </a:r>
          </a:p>
          <a:p>
            <a:pPr lvl="1"/>
            <a:r>
              <a:rPr lang="en-US" sz="1800" dirty="0">
                <a:solidFill>
                  <a:schemeClr val="tx2">
                    <a:lumMod val="20000"/>
                    <a:lumOff val="80000"/>
                  </a:schemeClr>
                </a:solidFill>
              </a:rPr>
              <a:t>Most used databases</a:t>
            </a:r>
          </a:p>
          <a:p>
            <a:pPr lvl="1"/>
            <a:r>
              <a:rPr lang="en-US" sz="1800" dirty="0">
                <a:solidFill>
                  <a:schemeClr val="tx2">
                    <a:lumMod val="20000"/>
                    <a:lumOff val="80000"/>
                  </a:schemeClr>
                </a:solidFill>
              </a:rPr>
              <a:t>Most used platforms (Appendix)</a:t>
            </a:r>
          </a:p>
          <a:p>
            <a:pPr lvl="1"/>
            <a:r>
              <a:rPr lang="en-US" sz="1800" dirty="0">
                <a:solidFill>
                  <a:schemeClr val="tx2">
                    <a:lumMod val="20000"/>
                    <a:lumOff val="80000"/>
                  </a:schemeClr>
                </a:solidFill>
              </a:rPr>
              <a:t>Most used web frames (Appendix)</a:t>
            </a:r>
          </a:p>
        </p:txBody>
      </p:sp>
      <p:sp>
        <p:nvSpPr>
          <p:cNvPr id="7" name="Content Placeholder 2">
            <a:extLst>
              <a:ext uri="{FF2B5EF4-FFF2-40B4-BE49-F238E27FC236}">
                <a16:creationId xmlns:a16="http://schemas.microsoft.com/office/drawing/2014/main" id="{EF46AB2C-F8FC-FD2B-EC41-700597531E86}"/>
              </a:ext>
            </a:extLst>
          </p:cNvPr>
          <p:cNvSpPr txBox="1">
            <a:spLocks/>
          </p:cNvSpPr>
          <p:nvPr/>
        </p:nvSpPr>
        <p:spPr>
          <a:xfrm>
            <a:off x="5125071" y="3167240"/>
            <a:ext cx="6547874" cy="15480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2">
                    <a:lumMod val="20000"/>
                    <a:lumOff val="80000"/>
                  </a:schemeClr>
                </a:solidFill>
              </a:rPr>
              <a:t>Which are the most desired technologies by developers to be learnt for the next year?</a:t>
            </a:r>
          </a:p>
          <a:p>
            <a:pPr lvl="1"/>
            <a:r>
              <a:rPr lang="en-US" sz="1800" dirty="0">
                <a:solidFill>
                  <a:schemeClr val="tx2">
                    <a:lumMod val="20000"/>
                    <a:lumOff val="80000"/>
                  </a:schemeClr>
                </a:solidFill>
              </a:rPr>
              <a:t>Most used languages</a:t>
            </a:r>
          </a:p>
          <a:p>
            <a:pPr lvl="1"/>
            <a:r>
              <a:rPr lang="en-US" sz="1800" dirty="0">
                <a:solidFill>
                  <a:schemeClr val="tx2">
                    <a:lumMod val="20000"/>
                    <a:lumOff val="80000"/>
                  </a:schemeClr>
                </a:solidFill>
              </a:rPr>
              <a:t>Most used databases</a:t>
            </a:r>
          </a:p>
          <a:p>
            <a:pPr lvl="1"/>
            <a:r>
              <a:rPr lang="en-US" sz="1800" dirty="0">
                <a:solidFill>
                  <a:schemeClr val="tx2">
                    <a:lumMod val="20000"/>
                    <a:lumOff val="80000"/>
                  </a:schemeClr>
                </a:solidFill>
              </a:rPr>
              <a:t>Most used platforms (Appendix)</a:t>
            </a:r>
          </a:p>
          <a:p>
            <a:pPr lvl="1"/>
            <a:r>
              <a:rPr lang="en-US" sz="1800" dirty="0">
                <a:solidFill>
                  <a:schemeClr val="tx2">
                    <a:lumMod val="20000"/>
                    <a:lumOff val="80000"/>
                  </a:schemeClr>
                </a:solidFill>
              </a:rPr>
              <a:t>Most used web frames (Appendix)</a:t>
            </a:r>
          </a:p>
        </p:txBody>
      </p:sp>
      <p:sp>
        <p:nvSpPr>
          <p:cNvPr id="8" name="TextBox 7">
            <a:extLst>
              <a:ext uri="{FF2B5EF4-FFF2-40B4-BE49-F238E27FC236}">
                <a16:creationId xmlns:a16="http://schemas.microsoft.com/office/drawing/2014/main" id="{4946A4BA-D83D-8069-98C3-D92F872EC936}"/>
              </a:ext>
            </a:extLst>
          </p:cNvPr>
          <p:cNvSpPr txBox="1"/>
          <p:nvPr/>
        </p:nvSpPr>
        <p:spPr>
          <a:xfrm>
            <a:off x="6272945" y="5214117"/>
            <a:ext cx="4252126" cy="646331"/>
          </a:xfrm>
          <a:prstGeom prst="rect">
            <a:avLst/>
          </a:prstGeom>
          <a:noFill/>
        </p:spPr>
        <p:txBody>
          <a:bodyPr wrap="none" rtlCol="0">
            <a:spAutoFit/>
          </a:bodyPr>
          <a:lstStyle/>
          <a:p>
            <a:r>
              <a:rPr lang="en-GB" sz="3600" dirty="0">
                <a:solidFill>
                  <a:schemeClr val="tx2"/>
                </a:solidFill>
              </a:rPr>
              <a:t>Demographic analysis</a:t>
            </a:r>
          </a:p>
        </p:txBody>
      </p:sp>
      <p:sp>
        <p:nvSpPr>
          <p:cNvPr id="9" name="TextBox 8">
            <a:extLst>
              <a:ext uri="{FF2B5EF4-FFF2-40B4-BE49-F238E27FC236}">
                <a16:creationId xmlns:a16="http://schemas.microsoft.com/office/drawing/2014/main" id="{E9A9C609-AACE-4354-18E8-9F248D693F46}"/>
              </a:ext>
            </a:extLst>
          </p:cNvPr>
          <p:cNvSpPr txBox="1"/>
          <p:nvPr/>
        </p:nvSpPr>
        <p:spPr>
          <a:xfrm>
            <a:off x="6272945" y="1475783"/>
            <a:ext cx="4252126" cy="1200329"/>
          </a:xfrm>
          <a:prstGeom prst="rect">
            <a:avLst/>
          </a:prstGeom>
          <a:noFill/>
        </p:spPr>
        <p:txBody>
          <a:bodyPr wrap="square" rtlCol="0">
            <a:spAutoFit/>
          </a:bodyPr>
          <a:lstStyle/>
          <a:p>
            <a:r>
              <a:rPr lang="en-GB" sz="3600" dirty="0">
                <a:solidFill>
                  <a:schemeClr val="tx2"/>
                </a:solidFill>
              </a:rPr>
              <a:t>Current technologies trends analysis</a:t>
            </a:r>
          </a:p>
        </p:txBody>
      </p:sp>
      <p:sp>
        <p:nvSpPr>
          <p:cNvPr id="10" name="TextBox 9">
            <a:extLst>
              <a:ext uri="{FF2B5EF4-FFF2-40B4-BE49-F238E27FC236}">
                <a16:creationId xmlns:a16="http://schemas.microsoft.com/office/drawing/2014/main" id="{8113A98E-E467-638C-888D-376D57B58A18}"/>
              </a:ext>
            </a:extLst>
          </p:cNvPr>
          <p:cNvSpPr txBox="1"/>
          <p:nvPr/>
        </p:nvSpPr>
        <p:spPr>
          <a:xfrm>
            <a:off x="6272945" y="3344950"/>
            <a:ext cx="4252126" cy="1200329"/>
          </a:xfrm>
          <a:prstGeom prst="rect">
            <a:avLst/>
          </a:prstGeom>
          <a:noFill/>
        </p:spPr>
        <p:txBody>
          <a:bodyPr wrap="square" rtlCol="0">
            <a:spAutoFit/>
          </a:bodyPr>
          <a:lstStyle/>
          <a:p>
            <a:r>
              <a:rPr lang="en-GB" sz="3600" dirty="0">
                <a:solidFill>
                  <a:schemeClr val="tx2"/>
                </a:solidFill>
              </a:rPr>
              <a:t>Future technologies trends analysis</a:t>
            </a:r>
          </a:p>
        </p:txBody>
      </p:sp>
    </p:spTree>
    <p:extLst>
      <p:ext uri="{BB962C8B-B14F-4D97-AF65-F5344CB8AC3E}">
        <p14:creationId xmlns:p14="http://schemas.microsoft.com/office/powerpoint/2010/main" val="209103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6" grpId="0"/>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10902924" cy="1325563"/>
          </a:xfrm>
        </p:spPr>
        <p:txBody>
          <a:bodyPr anchor="ctr">
            <a:normAutofit/>
          </a:bodyPr>
          <a:lstStyle/>
          <a:p>
            <a:r>
              <a:rPr lang="en-US" dirty="0"/>
              <a:t>INTRODUCTION Questions for analysis</a:t>
            </a:r>
          </a:p>
        </p:txBody>
      </p:sp>
      <p:pic>
        <p:nvPicPr>
          <p:cNvPr id="4" name="Picture 3" descr="Questions with solid fill">
            <a:extLst>
              <a:ext uri="{FF2B5EF4-FFF2-40B4-BE49-F238E27FC236}">
                <a16:creationId xmlns:a16="http://schemas.microsoft.com/office/drawing/2014/main" id="{EE158731-59BB-48A2-A901-D7C35E91BA1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347" y="3356754"/>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125071" y="4762050"/>
            <a:ext cx="6547874" cy="15480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rgbClr val="7D9AB1"/>
                </a:solidFill>
              </a:rPr>
              <a:t>Are there any differences in numbers and compensation between developers based on age and origin?</a:t>
            </a:r>
          </a:p>
          <a:p>
            <a:pPr lvl="1"/>
            <a:r>
              <a:rPr lang="en-US" sz="1800" dirty="0">
                <a:solidFill>
                  <a:srgbClr val="7D9AB1"/>
                </a:solidFill>
              </a:rPr>
              <a:t>How much do developers earn?</a:t>
            </a:r>
          </a:p>
          <a:p>
            <a:pPr lvl="1"/>
            <a:r>
              <a:rPr lang="en-US" sz="1800" dirty="0">
                <a:solidFill>
                  <a:srgbClr val="7D9AB1"/>
                </a:solidFill>
              </a:rPr>
              <a:t>How old are developers?</a:t>
            </a:r>
          </a:p>
          <a:p>
            <a:pPr lvl="1"/>
            <a:r>
              <a:rPr lang="en-US" sz="1800" dirty="0">
                <a:solidFill>
                  <a:srgbClr val="7D9AB1"/>
                </a:solidFill>
              </a:rPr>
              <a:t>Where are developers from?</a:t>
            </a:r>
          </a:p>
        </p:txBody>
      </p:sp>
      <p:sp>
        <p:nvSpPr>
          <p:cNvPr id="3" name="TextBox 2">
            <a:extLst>
              <a:ext uri="{FF2B5EF4-FFF2-40B4-BE49-F238E27FC236}">
                <a16:creationId xmlns:a16="http://schemas.microsoft.com/office/drawing/2014/main" id="{B0AA1DF8-3D67-D058-7186-C5DD7C0ABB71}"/>
              </a:ext>
            </a:extLst>
          </p:cNvPr>
          <p:cNvSpPr txBox="1"/>
          <p:nvPr/>
        </p:nvSpPr>
        <p:spPr>
          <a:xfrm>
            <a:off x="519055" y="1572430"/>
            <a:ext cx="4606016" cy="1938992"/>
          </a:xfrm>
          <a:prstGeom prst="rect">
            <a:avLst/>
          </a:prstGeom>
          <a:noFill/>
        </p:spPr>
        <p:txBody>
          <a:bodyPr wrap="square" rtlCol="0">
            <a:spAutoFit/>
          </a:bodyPr>
          <a:lstStyle/>
          <a:p>
            <a:pPr algn="ctr"/>
            <a:r>
              <a:rPr lang="en-GB" sz="2400" dirty="0">
                <a:solidFill>
                  <a:srgbClr val="7D9AB1"/>
                </a:solidFill>
              </a:rPr>
              <a:t>In order to keep pace with changing technologies and remain competitive, a regular data analysis to help identify future skill requirements must be performed.</a:t>
            </a:r>
            <a:endParaRPr lang="en-US" sz="2400" dirty="0">
              <a:solidFill>
                <a:srgbClr val="7D9AB1"/>
              </a:solidFill>
            </a:endParaRPr>
          </a:p>
        </p:txBody>
      </p:sp>
      <p:sp>
        <p:nvSpPr>
          <p:cNvPr id="6" name="Content Placeholder 2">
            <a:extLst>
              <a:ext uri="{FF2B5EF4-FFF2-40B4-BE49-F238E27FC236}">
                <a16:creationId xmlns:a16="http://schemas.microsoft.com/office/drawing/2014/main" id="{34732CEB-D2F8-822B-3BF7-D8EB95845E4A}"/>
              </a:ext>
            </a:extLst>
          </p:cNvPr>
          <p:cNvSpPr txBox="1">
            <a:spLocks/>
          </p:cNvSpPr>
          <p:nvPr/>
        </p:nvSpPr>
        <p:spPr>
          <a:xfrm>
            <a:off x="5125071" y="1572430"/>
            <a:ext cx="6547874" cy="1548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rgbClr val="7D9AB1"/>
                </a:solidFill>
              </a:rPr>
              <a:t>Which are the most used technologies by developers in 2019?</a:t>
            </a:r>
          </a:p>
          <a:p>
            <a:pPr lvl="1"/>
            <a:r>
              <a:rPr lang="en-US" sz="1800" dirty="0">
                <a:solidFill>
                  <a:srgbClr val="7D9AB1"/>
                </a:solidFill>
              </a:rPr>
              <a:t>Most used languages</a:t>
            </a:r>
          </a:p>
          <a:p>
            <a:pPr lvl="1"/>
            <a:r>
              <a:rPr lang="en-US" sz="1800" dirty="0">
                <a:solidFill>
                  <a:srgbClr val="7D9AB1"/>
                </a:solidFill>
              </a:rPr>
              <a:t>Most used databases</a:t>
            </a:r>
          </a:p>
          <a:p>
            <a:pPr lvl="1"/>
            <a:r>
              <a:rPr lang="en-US" sz="1800" dirty="0">
                <a:solidFill>
                  <a:srgbClr val="7D9AB1"/>
                </a:solidFill>
              </a:rPr>
              <a:t>Most used platforms (Appendix)</a:t>
            </a:r>
          </a:p>
          <a:p>
            <a:pPr lvl="1"/>
            <a:r>
              <a:rPr lang="en-US" sz="1800" dirty="0">
                <a:solidFill>
                  <a:srgbClr val="7D9AB1"/>
                </a:solidFill>
              </a:rPr>
              <a:t>Most used web frames (Appendix)</a:t>
            </a:r>
          </a:p>
        </p:txBody>
      </p:sp>
      <p:sp>
        <p:nvSpPr>
          <p:cNvPr id="7" name="Content Placeholder 2">
            <a:extLst>
              <a:ext uri="{FF2B5EF4-FFF2-40B4-BE49-F238E27FC236}">
                <a16:creationId xmlns:a16="http://schemas.microsoft.com/office/drawing/2014/main" id="{EF46AB2C-F8FC-FD2B-EC41-700597531E86}"/>
              </a:ext>
            </a:extLst>
          </p:cNvPr>
          <p:cNvSpPr txBox="1">
            <a:spLocks/>
          </p:cNvSpPr>
          <p:nvPr/>
        </p:nvSpPr>
        <p:spPr>
          <a:xfrm>
            <a:off x="5125071" y="3167240"/>
            <a:ext cx="6547874" cy="15480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rgbClr val="7D9AB1"/>
                </a:solidFill>
              </a:rPr>
              <a:t>Which are the most desired technologies by developers to be learnt for the next year?</a:t>
            </a:r>
          </a:p>
          <a:p>
            <a:pPr lvl="1"/>
            <a:r>
              <a:rPr lang="en-US" sz="1800" dirty="0">
                <a:solidFill>
                  <a:srgbClr val="7D9AB1"/>
                </a:solidFill>
              </a:rPr>
              <a:t>Most used languages</a:t>
            </a:r>
          </a:p>
          <a:p>
            <a:pPr lvl="1"/>
            <a:r>
              <a:rPr lang="en-US" sz="1800" dirty="0">
                <a:solidFill>
                  <a:srgbClr val="7D9AB1"/>
                </a:solidFill>
              </a:rPr>
              <a:t>Most used databases</a:t>
            </a:r>
          </a:p>
          <a:p>
            <a:pPr lvl="1"/>
            <a:r>
              <a:rPr lang="en-US" sz="1800" dirty="0">
                <a:solidFill>
                  <a:srgbClr val="7D9AB1"/>
                </a:solidFill>
              </a:rPr>
              <a:t>Most used platforms (Appendix)</a:t>
            </a:r>
          </a:p>
          <a:p>
            <a:pPr lvl="1"/>
            <a:r>
              <a:rPr lang="en-US" sz="1800" dirty="0">
                <a:solidFill>
                  <a:srgbClr val="7D9AB1"/>
                </a:solidFill>
              </a:rPr>
              <a:t>Most used web frames (Appendix)</a:t>
            </a:r>
          </a:p>
        </p:txBody>
      </p:sp>
    </p:spTree>
    <p:extLst>
      <p:ext uri="{BB962C8B-B14F-4D97-AF65-F5344CB8AC3E}">
        <p14:creationId xmlns:p14="http://schemas.microsoft.com/office/powerpoint/2010/main" val="34942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6" grpId="0"/>
      <p:bldP spid="7" grpId="0"/>
    </p:bldLst>
  </p:timing>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1927</Words>
  <Application>Microsoft Office PowerPoint</Application>
  <PresentationFormat>Widescreen</PresentationFormat>
  <Paragraphs>259</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Helv</vt:lpstr>
      <vt:lpstr>IBM Plex Mono SemiBold</vt:lpstr>
      <vt:lpstr>IBM Plex Mono Text</vt:lpstr>
      <vt:lpstr>IBM Plex Sans SemiBold</vt:lpstr>
      <vt:lpstr>IBM Plex Sans Text</vt:lpstr>
      <vt:lpstr>SLIDE_TEMPLATE_skill_network</vt:lpstr>
      <vt:lpstr>Data Analysis of developer survey taken in 2019 about changing technologies</vt:lpstr>
      <vt:lpstr>OUTLINE</vt:lpstr>
      <vt:lpstr>OUTLINE</vt:lpstr>
      <vt:lpstr>EXECUTIVE SUMMARY</vt:lpstr>
      <vt:lpstr>EXECUTIVE SUMMARY</vt:lpstr>
      <vt:lpstr>INTRODUCTION</vt:lpstr>
      <vt:lpstr>INTRODUCTION Problem</vt:lpstr>
      <vt:lpstr>INTRODUCTION Questions for analysis</vt:lpstr>
      <vt:lpstr>INTRODUCTION Questions for analysis</vt:lpstr>
      <vt:lpstr>METHODOLOGY</vt:lpstr>
      <vt:lpstr>METHODOLOGY Dataset and tools</vt:lpstr>
      <vt:lpstr>METHODOLOGY Analysis and visuals</vt:lpstr>
      <vt:lpstr>RESULTS</vt:lpstr>
      <vt:lpstr>VISUALIZATION Programming language trends</vt:lpstr>
      <vt:lpstr>FINDINGS &amp; IMPLICATIONS Programming language trends</vt:lpstr>
      <vt:lpstr>VISUALIZATION Database trends</vt:lpstr>
      <vt:lpstr>FINDINGS &amp; IMPLICATIONS Programming language trends</vt:lpstr>
      <vt:lpstr>VISUALIZATION Demographics respondents</vt:lpstr>
      <vt:lpstr>VISUALIZATION Demographics Age and Gender</vt:lpstr>
      <vt:lpstr>FINDINGS &amp; IMPLICATIONS Demographics Age and Gender</vt:lpstr>
      <vt:lpstr>VISUALIZATION Demographics Compensation by country</vt:lpstr>
      <vt:lpstr>VISUALIZATION Demographics Compensation by age, gender and most used language</vt:lpstr>
      <vt:lpstr>FINDINGS &amp; IMPLICATIONS Demographics Compensation by country age and gender</vt:lpstr>
      <vt:lpstr>DASHBOARD Link</vt:lpstr>
      <vt:lpstr>DASHBOARD Tab 1 Current technology</vt:lpstr>
      <vt:lpstr>DASHBOARD Tab 2 Future technology</vt:lpstr>
      <vt:lpstr>DASHBOARD Tab 3 Demographics</vt:lpstr>
      <vt:lpstr>DISCUSSION</vt:lpstr>
      <vt:lpstr>DISCUSSION</vt:lpstr>
      <vt:lpstr>FINDINGS &amp; IMPLICATIONS Programming language trends</vt:lpstr>
      <vt:lpstr>FINDINGS &amp; IMPLICATIONS Programming language trends</vt:lpstr>
      <vt:lpstr>FINDINGS &amp; IMPLICATIONS Demographics Age and Gender</vt:lpstr>
      <vt:lpstr>FINDINGS &amp; IMPLICATIONS Demographics Compensation by country age and gender</vt:lpstr>
      <vt:lpstr>CONCLUSIONS</vt:lpstr>
      <vt:lpstr>CONCLUSION</vt:lpstr>
      <vt:lpstr>APPENDIX</vt:lpstr>
      <vt:lpstr>APPENDIX</vt:lpstr>
      <vt:lpstr>VISUALIZATION Platforms trends</vt:lpstr>
      <vt:lpstr>VISUALIZATION Web frames trends</vt:lpstr>
      <vt:lpstr>VISUALIZATION Job postings</vt:lpstr>
      <vt:lpstr>VISUALIZATION Annual average compensation per language</vt:lpstr>
      <vt:lpstr>VISUALIZATION Work location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Elisabetta De Vito-Francesco</cp:lastModifiedBy>
  <cp:revision>301</cp:revision>
  <dcterms:created xsi:type="dcterms:W3CDTF">2020-10-28T18:29:43Z</dcterms:created>
  <dcterms:modified xsi:type="dcterms:W3CDTF">2022-12-17T14:13:23Z</dcterms:modified>
</cp:coreProperties>
</file>